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embedTrueTypeFonts="1" saveSubsetFonts="1" autoCompressPictures="0">
  <p:sldMasterIdLst>
    <p:sldMasterId id="2147483648" r:id="rId4"/>
  </p:sldMasterIdLst>
  <p:notesMasterIdLst>
    <p:notesMasterId r:id="rId20"/>
  </p:notesMasterIdLst>
  <p:handoutMasterIdLst>
    <p:handoutMasterId r:id="rId21"/>
  </p:handoutMasterIdLst>
  <p:sldIdLst>
    <p:sldId id="449" r:id="rId5"/>
    <p:sldId id="467" r:id="rId6"/>
    <p:sldId id="459" r:id="rId7"/>
    <p:sldId id="471" r:id="rId8"/>
    <p:sldId id="472" r:id="rId9"/>
    <p:sldId id="469" r:id="rId10"/>
    <p:sldId id="474" r:id="rId11"/>
    <p:sldId id="460" r:id="rId12"/>
    <p:sldId id="476" r:id="rId13"/>
    <p:sldId id="479" r:id="rId14"/>
    <p:sldId id="478" r:id="rId15"/>
    <p:sldId id="483" r:id="rId16"/>
    <p:sldId id="473" r:id="rId17"/>
    <p:sldId id="482" r:id="rId18"/>
    <p:sldId id="468" r:id="rId19"/>
  </p:sldIdLst>
  <p:sldSz cx="9144000" cy="6858000" type="screen4x3"/>
  <p:notesSz cx="6950075" cy="9236075"/>
  <p:embeddedFontLst>
    <p:embeddedFont>
      <p:font typeface="Calibri" panose="020F0502020204030204" pitchFamily="34" charset="0"/>
      <p:regular r:id="rId22"/>
      <p:bold r:id="rId23"/>
      <p:italic r:id="rId24"/>
      <p:boldItalic r:id="rId25"/>
    </p:embeddedFont>
    <p:embeddedFont>
      <p:font typeface="Arial Narrow" panose="020B0606020202030204" pitchFamily="34" charset="0"/>
      <p:regular r:id="rId26"/>
      <p:bold r:id="rId27"/>
      <p:italic r:id="rId28"/>
      <p:boldItalic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8" pos="2808" userDrawn="1">
          <p15:clr>
            <a:srgbClr val="A4A3A4"/>
          </p15:clr>
        </p15:guide>
        <p15:guide id="9" pos="5546">
          <p15:clr>
            <a:srgbClr val="A4A3A4"/>
          </p15:clr>
        </p15:guide>
        <p15:guide id="11" orient="horz" pos="2208" userDrawn="1">
          <p15:clr>
            <a:srgbClr val="A4A3A4"/>
          </p15:clr>
        </p15:guide>
        <p15:guide id="12" pos="216" userDrawn="1">
          <p15:clr>
            <a:srgbClr val="A4A3A4"/>
          </p15:clr>
        </p15:guide>
        <p15:guide id="13" orient="horz" pos="696" userDrawn="1">
          <p15:clr>
            <a:srgbClr val="A4A3A4"/>
          </p15:clr>
        </p15:guide>
        <p15:guide id="14" orient="horz" pos="2400">
          <p15:clr>
            <a:srgbClr val="A4A3A4"/>
          </p15:clr>
        </p15:guide>
        <p15:guide id="15" orient="horz" pos="2096">
          <p15:clr>
            <a:srgbClr val="A4A3A4"/>
          </p15:clr>
        </p15:guide>
        <p15:guide id="16" orient="horz" pos="2876">
          <p15:clr>
            <a:srgbClr val="A4A3A4"/>
          </p15:clr>
        </p15:guide>
        <p15:guide id="17" pos="2770">
          <p15:clr>
            <a:srgbClr val="A4A3A4"/>
          </p15:clr>
        </p15:guide>
        <p15:guide id="18" pos="2992">
          <p15:clr>
            <a:srgbClr val="A4A3A4"/>
          </p15:clr>
        </p15:guide>
        <p15:guide id="19" orient="horz" pos="946">
          <p15:clr>
            <a:srgbClr val="A4A3A4"/>
          </p15:clr>
        </p15:guide>
        <p15:guide id="20" orient="horz" pos="3307">
          <p15:clr>
            <a:srgbClr val="A4A3A4"/>
          </p15:clr>
        </p15:guide>
        <p15:guide id="21" orient="horz" pos="3680">
          <p15:clr>
            <a:srgbClr val="A4A3A4"/>
          </p15:clr>
        </p15:guide>
        <p15:guide id="22" orient="horz" pos="609">
          <p15:clr>
            <a:srgbClr val="A4A3A4"/>
          </p15:clr>
        </p15:guide>
      </p15:sldGuideLst>
    </p:ext>
    <p:ext uri="{2D200454-40CA-4A62-9FC3-DE9A4176ACB9}">
      <p15:notesGuideLst xmlns:p15="http://schemas.microsoft.com/office/powerpoint/2012/main">
        <p15:guide id="1" orient="horz" pos="2694" userDrawn="1">
          <p15:clr>
            <a:srgbClr val="A4A3A4"/>
          </p15:clr>
        </p15:guide>
        <p15:guide id="2" pos="2208" userDrawn="1">
          <p15:clr>
            <a:srgbClr val="A4A3A4"/>
          </p15:clr>
        </p15:guide>
        <p15:guide id="3" orient="horz" pos="2930" userDrawn="1">
          <p15:clr>
            <a:srgbClr val="A4A3A4"/>
          </p15:clr>
        </p15:guide>
        <p15:guide id="4" pos="2193" userDrawn="1">
          <p15:clr>
            <a:srgbClr val="A4A3A4"/>
          </p15:clr>
        </p15:guide>
        <p15:guide id="5" orient="horz" pos="2676" userDrawn="1">
          <p15:clr>
            <a:srgbClr val="A4A3A4"/>
          </p15:clr>
        </p15:guide>
        <p15:guide id="6" orient="horz" pos="2909" userDrawn="1">
          <p15:clr>
            <a:srgbClr val="A4A3A4"/>
          </p15:clr>
        </p15:guide>
        <p15:guide id="7" pos="2204" userDrawn="1">
          <p15:clr>
            <a:srgbClr val="A4A3A4"/>
          </p15:clr>
        </p15:guide>
        <p15:guide id="8" pos="218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ie Saunders" initials="JS" lastIdx="12" clrIdx="0">
    <p:extLst>
      <p:ext uri="{19B8F6BF-5375-455C-9EA6-DF929625EA0E}">
        <p15:presenceInfo xmlns:p15="http://schemas.microsoft.com/office/powerpoint/2012/main" userId="S-1-5-21-668908280-4178920311-2257266582-1635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9EBF5"/>
    <a:srgbClr val="003B5C"/>
    <a:srgbClr val="1A3567"/>
    <a:srgbClr val="70AD47"/>
    <a:srgbClr val="4472C4"/>
    <a:srgbClr val="A5A5A5"/>
    <a:srgbClr val="800080"/>
    <a:srgbClr val="F0904E"/>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76" autoAdjust="0"/>
    <p:restoredTop sz="94569" autoAdjust="0"/>
  </p:normalViewPr>
  <p:slideViewPr>
    <p:cSldViewPr snapToGrid="0">
      <p:cViewPr varScale="1">
        <p:scale>
          <a:sx n="163" d="100"/>
          <a:sy n="163" d="100"/>
        </p:scale>
        <p:origin x="5388" y="150"/>
      </p:cViewPr>
      <p:guideLst>
        <p:guide pos="2808"/>
        <p:guide pos="5546"/>
        <p:guide orient="horz" pos="2208"/>
        <p:guide pos="216"/>
        <p:guide orient="horz" pos="696"/>
        <p:guide orient="horz" pos="2400"/>
        <p:guide orient="horz" pos="2096"/>
        <p:guide orient="horz" pos="2876"/>
        <p:guide pos="2770"/>
        <p:guide pos="2992"/>
        <p:guide orient="horz" pos="946"/>
        <p:guide orient="horz" pos="3307"/>
        <p:guide orient="horz" pos="3680"/>
        <p:guide orient="horz" pos="60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p:scale>
          <a:sx n="75" d="100"/>
          <a:sy n="75" d="100"/>
        </p:scale>
        <p:origin x="-3990" y="-366"/>
      </p:cViewPr>
      <p:guideLst>
        <p:guide orient="horz" pos="2694"/>
        <p:guide pos="2208"/>
        <p:guide orient="horz" pos="2930"/>
        <p:guide pos="2193"/>
        <p:guide orient="horz" pos="2676"/>
        <p:guide orient="horz" pos="2909"/>
        <p:guide pos="2204"/>
        <p:guide pos="2189"/>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5.fntdata"/><Relationship Id="rId3" Type="http://schemas.openxmlformats.org/officeDocument/2006/relationships/customXml" Target="../customXml/item3.xml"/><Relationship Id="rId21" Type="http://schemas.openxmlformats.org/officeDocument/2006/relationships/handoutMaster" Target="handoutMasters/handoutMaster1.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4.fntdata"/><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29"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3.fntdata"/><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commentAuthors" Target="commentAuthor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011699" cy="461804"/>
          </a:xfrm>
          <a:prstGeom prst="rect">
            <a:avLst/>
          </a:prstGeom>
        </p:spPr>
        <p:txBody>
          <a:bodyPr vert="horz" lIns="95217" tIns="47608" rIns="95217" bIns="47608" rtlCol="0"/>
          <a:lstStyle>
            <a:lvl1pPr algn="l">
              <a:defRPr sz="1300"/>
            </a:lvl1pPr>
          </a:lstStyle>
          <a:p>
            <a:endParaRPr lang="en-US" sz="1000" dirty="0">
              <a:solidFill>
                <a:srgbClr val="63666A"/>
              </a:solidFill>
            </a:endParaRPr>
          </a:p>
        </p:txBody>
      </p:sp>
      <p:sp>
        <p:nvSpPr>
          <p:cNvPr id="3" name="Date Placeholder 2"/>
          <p:cNvSpPr>
            <a:spLocks noGrp="1"/>
          </p:cNvSpPr>
          <p:nvPr>
            <p:ph type="dt" sz="quarter" idx="1"/>
          </p:nvPr>
        </p:nvSpPr>
        <p:spPr>
          <a:xfrm>
            <a:off x="3936768" y="0"/>
            <a:ext cx="3011699" cy="461804"/>
          </a:xfrm>
          <a:prstGeom prst="rect">
            <a:avLst/>
          </a:prstGeom>
        </p:spPr>
        <p:txBody>
          <a:bodyPr vert="horz" lIns="95217" tIns="47608" rIns="95217" bIns="47608" rtlCol="0"/>
          <a:lstStyle>
            <a:lvl1pPr algn="r">
              <a:defRPr sz="1300"/>
            </a:lvl1pPr>
          </a:lstStyle>
          <a:p>
            <a:fld id="{090D53B4-B4FE-442B-BCF3-9023F49641CC}" type="datetimeFigureOut">
              <a:rPr lang="en-US" sz="1000">
                <a:solidFill>
                  <a:srgbClr val="63666A"/>
                </a:solidFill>
              </a:rPr>
              <a:pPr/>
              <a:t>11/10/2021</a:t>
            </a:fld>
            <a:endParaRPr lang="en-US" sz="1000" dirty="0">
              <a:solidFill>
                <a:srgbClr val="63666A"/>
              </a:solidFill>
            </a:endParaRPr>
          </a:p>
        </p:txBody>
      </p:sp>
      <p:sp>
        <p:nvSpPr>
          <p:cNvPr id="4" name="Footer Placeholder 3"/>
          <p:cNvSpPr>
            <a:spLocks noGrp="1"/>
          </p:cNvSpPr>
          <p:nvPr>
            <p:ph type="ftr" sz="quarter" idx="2"/>
          </p:nvPr>
        </p:nvSpPr>
        <p:spPr>
          <a:xfrm>
            <a:off x="3" y="8772669"/>
            <a:ext cx="3011699" cy="461804"/>
          </a:xfrm>
          <a:prstGeom prst="rect">
            <a:avLst/>
          </a:prstGeom>
        </p:spPr>
        <p:txBody>
          <a:bodyPr vert="horz" lIns="95217" tIns="47608" rIns="95217" bIns="47608" rtlCol="0" anchor="b"/>
          <a:lstStyle>
            <a:lvl1pPr algn="l">
              <a:defRPr sz="1300"/>
            </a:lvl1pPr>
          </a:lstStyle>
          <a:p>
            <a:endParaRPr lang="en-US" sz="1000" dirty="0">
              <a:solidFill>
                <a:srgbClr val="63666A"/>
              </a:solidFill>
            </a:endParaRPr>
          </a:p>
        </p:txBody>
      </p:sp>
      <p:sp>
        <p:nvSpPr>
          <p:cNvPr id="5" name="Slide Number Placeholder 4"/>
          <p:cNvSpPr>
            <a:spLocks noGrp="1"/>
          </p:cNvSpPr>
          <p:nvPr>
            <p:ph type="sldNum" sz="quarter" idx="3"/>
          </p:nvPr>
        </p:nvSpPr>
        <p:spPr>
          <a:xfrm>
            <a:off x="3936768" y="8772669"/>
            <a:ext cx="3011699" cy="461804"/>
          </a:xfrm>
          <a:prstGeom prst="rect">
            <a:avLst/>
          </a:prstGeom>
        </p:spPr>
        <p:txBody>
          <a:bodyPr vert="horz" lIns="95217" tIns="47608" rIns="95217" bIns="47608" rtlCol="0" anchor="b"/>
          <a:lstStyle>
            <a:lvl1pPr algn="r">
              <a:defRPr sz="1300"/>
            </a:lvl1pPr>
          </a:lstStyle>
          <a:p>
            <a:fld id="{15E3EEC0-60C9-482C-B113-4433E60F7642}" type="slidenum">
              <a:rPr lang="en-US" sz="1000">
                <a:solidFill>
                  <a:srgbClr val="63666A"/>
                </a:solidFill>
              </a:rPr>
              <a:pPr/>
              <a:t>‹#›</a:t>
            </a:fld>
            <a:endParaRPr lang="en-US" sz="1000" dirty="0">
              <a:solidFill>
                <a:srgbClr val="63666A"/>
              </a:solidFill>
            </a:endParaRPr>
          </a:p>
        </p:txBody>
      </p:sp>
    </p:spTree>
    <p:extLst>
      <p:ext uri="{BB962C8B-B14F-4D97-AF65-F5344CB8AC3E}">
        <p14:creationId xmlns:p14="http://schemas.microsoft.com/office/powerpoint/2010/main" val="12625604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397000" y="322263"/>
            <a:ext cx="4156075" cy="3117850"/>
          </a:xfrm>
          <a:prstGeom prst="rect">
            <a:avLst/>
          </a:prstGeom>
          <a:noFill/>
          <a:ln w="12700">
            <a:solidFill>
              <a:prstClr val="black"/>
            </a:solidFill>
          </a:ln>
        </p:spPr>
        <p:txBody>
          <a:bodyPr vert="horz" lIns="95217" tIns="47608" rIns="95217" bIns="47608" rtlCol="0" anchor="ctr"/>
          <a:lstStyle/>
          <a:p>
            <a:endParaRPr lang="en-US" dirty="0"/>
          </a:p>
        </p:txBody>
      </p:sp>
      <p:sp>
        <p:nvSpPr>
          <p:cNvPr id="8" name="Slide Number Placeholder 6"/>
          <p:cNvSpPr>
            <a:spLocks noGrp="1"/>
          </p:cNvSpPr>
          <p:nvPr>
            <p:ph type="sldNum" sz="quarter" idx="5"/>
          </p:nvPr>
        </p:nvSpPr>
        <p:spPr>
          <a:xfrm>
            <a:off x="2" y="8955882"/>
            <a:ext cx="6948467" cy="278592"/>
          </a:xfrm>
          <a:prstGeom prst="rect">
            <a:avLst/>
          </a:prstGeom>
        </p:spPr>
        <p:txBody>
          <a:bodyPr vert="horz" lIns="95217" tIns="47608" rIns="95217" bIns="47608" rtlCol="0" anchor="b"/>
          <a:lstStyle>
            <a:lvl1pPr algn="ctr">
              <a:defRPr sz="1000">
                <a:solidFill>
                  <a:srgbClr val="63666A"/>
                </a:solidFill>
                <a:latin typeface="+mn-lt"/>
                <a:cs typeface="Arial" pitchFamily="34" charset="0"/>
              </a:defRPr>
            </a:lvl1pPr>
          </a:lstStyle>
          <a:p>
            <a:fld id="{D5F8523C-8729-40F0-9536-D6C4CA3AD238}" type="slidenum">
              <a:rPr lang="en-US" smtClean="0"/>
              <a:pPr/>
              <a:t>‹#›</a:t>
            </a:fld>
            <a:endParaRPr lang="en-US" dirty="0"/>
          </a:p>
        </p:txBody>
      </p:sp>
      <p:sp>
        <p:nvSpPr>
          <p:cNvPr id="9" name="Notes Placeholder 1"/>
          <p:cNvSpPr>
            <a:spLocks noGrp="1"/>
          </p:cNvSpPr>
          <p:nvPr>
            <p:ph type="body" sz="quarter" idx="3"/>
          </p:nvPr>
        </p:nvSpPr>
        <p:spPr>
          <a:xfrm>
            <a:off x="695008" y="3646326"/>
            <a:ext cx="5560060" cy="5195292"/>
          </a:xfrm>
          <a:prstGeom prst="rect">
            <a:avLst/>
          </a:prstGeom>
        </p:spPr>
        <p:txBody>
          <a:bodyPr vert="horz" lIns="95217" tIns="47608" rIns="95217" bIns="47608"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34842946"/>
      </p:ext>
    </p:extLst>
  </p:cSld>
  <p:clrMap bg1="lt1" tx1="dk1" bg2="lt2" tx2="dk2" accent1="accent1" accent2="accent2" accent3="accent3" accent4="accent4" accent5="accent5" accent6="accent6" hlink="hlink" folHlink="folHlink"/>
  <p:hf hdr="0" ftr="0" dt="0"/>
  <p:notesStyle>
    <a:lvl1pPr marL="171450" indent="-171450" algn="l" defTabSz="914400" rtl="0" eaLnBrk="1" latinLnBrk="0" hangingPunct="1">
      <a:lnSpc>
        <a:spcPct val="100000"/>
      </a:lnSpc>
      <a:spcBef>
        <a:spcPts val="1200"/>
      </a:spcBef>
      <a:buClr>
        <a:srgbClr val="63666A"/>
      </a:buClr>
      <a:buSzPct val="75000"/>
      <a:buFont typeface="Wingdings" pitchFamily="2" charset="2"/>
      <a:buChar char="n"/>
      <a:defRPr lang="en-US" sz="1200" kern="1200" dirty="0" smtClean="0">
        <a:solidFill>
          <a:schemeClr val="tx1"/>
        </a:solidFill>
        <a:effectLst/>
        <a:latin typeface="+mn-lt"/>
        <a:ea typeface="+mn-ea"/>
        <a:cs typeface="+mn-cs"/>
      </a:defRPr>
    </a:lvl1pPr>
    <a:lvl2pPr marL="323850" indent="-142875" algn="l" defTabSz="914400" rtl="0" eaLnBrk="1" latinLnBrk="0" hangingPunct="1">
      <a:lnSpc>
        <a:spcPct val="100000"/>
      </a:lnSpc>
      <a:spcBef>
        <a:spcPts val="600"/>
      </a:spcBef>
      <a:buClr>
        <a:srgbClr val="63666A"/>
      </a:buClr>
      <a:buFont typeface="Arial" pitchFamily="34" charset="0"/>
      <a:buChar char="–"/>
      <a:tabLst/>
      <a:defRPr lang="en-US" sz="1100" kern="1200" dirty="0" smtClean="0">
        <a:solidFill>
          <a:schemeClr val="tx1"/>
        </a:solidFill>
        <a:effectLst/>
        <a:latin typeface="+mn-lt"/>
        <a:ea typeface="+mn-ea"/>
        <a:cs typeface="+mn-cs"/>
      </a:defRPr>
    </a:lvl2pPr>
    <a:lvl3pPr marL="450850" indent="-119063" algn="l" defTabSz="914400" rtl="0" eaLnBrk="1" latinLnBrk="0" hangingPunct="1">
      <a:lnSpc>
        <a:spcPct val="100000"/>
      </a:lnSpc>
      <a:spcBef>
        <a:spcPts val="300"/>
      </a:spcBef>
      <a:buClr>
        <a:srgbClr val="63666A"/>
      </a:buClr>
      <a:buFont typeface="Wingdings" pitchFamily="2" charset="2"/>
      <a:buChar char="§"/>
      <a:defRPr lang="en-US" sz="1000" kern="1200" dirty="0" smtClean="0">
        <a:solidFill>
          <a:schemeClr val="tx1"/>
        </a:solidFill>
        <a:effectLst/>
        <a:latin typeface="+mn-lt"/>
        <a:ea typeface="+mn-ea"/>
        <a:cs typeface="+mn-cs"/>
      </a:defRPr>
    </a:lvl3pPr>
    <a:lvl4pPr marL="565150" indent="-107950" algn="l" defTabSz="914400" rtl="0" eaLnBrk="1" latinLnBrk="0" hangingPunct="1">
      <a:lnSpc>
        <a:spcPct val="100000"/>
      </a:lnSpc>
      <a:spcBef>
        <a:spcPts val="200"/>
      </a:spcBef>
      <a:buClr>
        <a:srgbClr val="63666A"/>
      </a:buClr>
      <a:buFont typeface="Arial" pitchFamily="34" charset="0"/>
      <a:buChar char="–"/>
      <a:defRPr lang="en-US" sz="900" kern="1200" dirty="0" smtClean="0">
        <a:solidFill>
          <a:schemeClr val="tx1"/>
        </a:solidFill>
        <a:effectLst/>
        <a:latin typeface="+mn-lt"/>
        <a:ea typeface="+mn-ea"/>
        <a:cs typeface="+mn-cs"/>
      </a:defRPr>
    </a:lvl4pPr>
    <a:lvl5pPr marL="657225" indent="-95250" algn="l" defTabSz="914400" rtl="0" eaLnBrk="1" latinLnBrk="0" hangingPunct="1">
      <a:lnSpc>
        <a:spcPct val="100000"/>
      </a:lnSpc>
      <a:spcBef>
        <a:spcPts val="100"/>
      </a:spcBef>
      <a:buClr>
        <a:srgbClr val="63666A"/>
      </a:buClr>
      <a:buSzPct val="100000"/>
      <a:buFont typeface="Wingdings" pitchFamily="2" charset="2"/>
      <a:buChar char="§"/>
      <a:tabLst/>
      <a:defRPr lang="en-US" sz="800" kern="1200" dirty="0">
        <a:solidFill>
          <a:schemeClr val="tx1"/>
        </a:solidFill>
        <a:effectLst/>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F8523C-8729-40F0-9536-D6C4CA3AD238}" type="slidenum">
              <a:rPr lang="en-US" smtClean="0"/>
              <a:pPr/>
              <a:t>0</a:t>
            </a:fld>
            <a:endParaRPr lang="en-US" dirty="0"/>
          </a:p>
        </p:txBody>
      </p:sp>
    </p:spTree>
    <p:extLst>
      <p:ext uri="{BB962C8B-B14F-4D97-AF65-F5344CB8AC3E}">
        <p14:creationId xmlns:p14="http://schemas.microsoft.com/office/powerpoint/2010/main" val="27184582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5F8523C-8729-40F0-9536-D6C4CA3AD238}" type="slidenum">
              <a:rPr kumimoji="0" lang="en-US" sz="1000" b="0" i="0" u="none" strike="noStrike" kern="1200" cap="none" spc="0" normalizeH="0" baseline="0" noProof="0" smtClean="0">
                <a:ln>
                  <a:noFill/>
                </a:ln>
                <a:solidFill>
                  <a:srgbClr val="63666A"/>
                </a:solidFill>
                <a:effectLst/>
                <a:uLnTx/>
                <a:uFillTx/>
                <a:latin typeface="Arial"/>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en-US" sz="1000" b="0" i="0" u="none" strike="noStrike" kern="1200" cap="none" spc="0" normalizeH="0" baseline="0" noProof="0" dirty="0">
              <a:ln>
                <a:noFill/>
              </a:ln>
              <a:solidFill>
                <a:srgbClr val="63666A"/>
              </a:solidFill>
              <a:effectLst/>
              <a:uLnTx/>
              <a:uFillTx/>
              <a:latin typeface="Arial"/>
              <a:ea typeface="+mn-ea"/>
              <a:cs typeface="Arial" pitchFamily="34" charset="0"/>
            </a:endParaRPr>
          </a:p>
        </p:txBody>
      </p:sp>
    </p:spTree>
    <p:extLst>
      <p:ext uri="{BB962C8B-B14F-4D97-AF65-F5344CB8AC3E}">
        <p14:creationId xmlns:p14="http://schemas.microsoft.com/office/powerpoint/2010/main" val="34246518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F8523C-8729-40F0-9536-D6C4CA3AD238}" type="slidenum">
              <a:rPr lang="en-US" smtClean="0"/>
              <a:pPr/>
              <a:t>10</a:t>
            </a:fld>
            <a:endParaRPr lang="en-US" dirty="0"/>
          </a:p>
        </p:txBody>
      </p:sp>
    </p:spTree>
    <p:extLst>
      <p:ext uri="{BB962C8B-B14F-4D97-AF65-F5344CB8AC3E}">
        <p14:creationId xmlns:p14="http://schemas.microsoft.com/office/powerpoint/2010/main" val="20937453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F8523C-8729-40F0-9536-D6C4CA3AD238}" type="slidenum">
              <a:rPr lang="en-US" smtClean="0"/>
              <a:pPr/>
              <a:t>11</a:t>
            </a:fld>
            <a:endParaRPr lang="en-US" dirty="0"/>
          </a:p>
        </p:txBody>
      </p:sp>
    </p:spTree>
    <p:extLst>
      <p:ext uri="{BB962C8B-B14F-4D97-AF65-F5344CB8AC3E}">
        <p14:creationId xmlns:p14="http://schemas.microsoft.com/office/powerpoint/2010/main" val="3616227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F8523C-8729-40F0-9536-D6C4CA3AD238}" type="slidenum">
              <a:rPr lang="en-US" smtClean="0"/>
              <a:pPr/>
              <a:t>12</a:t>
            </a:fld>
            <a:endParaRPr lang="en-US" dirty="0"/>
          </a:p>
        </p:txBody>
      </p:sp>
    </p:spTree>
    <p:extLst>
      <p:ext uri="{BB962C8B-B14F-4D97-AF65-F5344CB8AC3E}">
        <p14:creationId xmlns:p14="http://schemas.microsoft.com/office/powerpoint/2010/main" val="31299043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F8523C-8729-40F0-9536-D6C4CA3AD238}" type="slidenum">
              <a:rPr lang="en-US" smtClean="0"/>
              <a:pPr/>
              <a:t>13</a:t>
            </a:fld>
            <a:endParaRPr lang="en-US" dirty="0"/>
          </a:p>
        </p:txBody>
      </p:sp>
    </p:spTree>
    <p:extLst>
      <p:ext uri="{BB962C8B-B14F-4D97-AF65-F5344CB8AC3E}">
        <p14:creationId xmlns:p14="http://schemas.microsoft.com/office/powerpoint/2010/main" val="9725229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F8523C-8729-40F0-9536-D6C4CA3AD238}" type="slidenum">
              <a:rPr lang="en-US" smtClean="0"/>
              <a:pPr/>
              <a:t>14</a:t>
            </a:fld>
            <a:endParaRPr lang="en-US" dirty="0"/>
          </a:p>
        </p:txBody>
      </p:sp>
    </p:spTree>
    <p:extLst>
      <p:ext uri="{BB962C8B-B14F-4D97-AF65-F5344CB8AC3E}">
        <p14:creationId xmlns:p14="http://schemas.microsoft.com/office/powerpoint/2010/main" val="3870953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F8523C-8729-40F0-9536-D6C4CA3AD238}" type="slidenum">
              <a:rPr lang="en-US" smtClean="0"/>
              <a:pPr/>
              <a:t>1</a:t>
            </a:fld>
            <a:endParaRPr lang="en-US" dirty="0"/>
          </a:p>
        </p:txBody>
      </p:sp>
    </p:spTree>
    <p:extLst>
      <p:ext uri="{BB962C8B-B14F-4D97-AF65-F5344CB8AC3E}">
        <p14:creationId xmlns:p14="http://schemas.microsoft.com/office/powerpoint/2010/main" val="12952578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F8523C-8729-40F0-9536-D6C4CA3AD238}" type="slidenum">
              <a:rPr lang="en-US" smtClean="0"/>
              <a:pPr/>
              <a:t>2</a:t>
            </a:fld>
            <a:endParaRPr lang="en-US" dirty="0"/>
          </a:p>
        </p:txBody>
      </p:sp>
    </p:spTree>
    <p:extLst>
      <p:ext uri="{BB962C8B-B14F-4D97-AF65-F5344CB8AC3E}">
        <p14:creationId xmlns:p14="http://schemas.microsoft.com/office/powerpoint/2010/main" val="13784263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F8523C-8729-40F0-9536-D6C4CA3AD238}" type="slidenum">
              <a:rPr lang="en-US" smtClean="0"/>
              <a:pPr/>
              <a:t>3</a:t>
            </a:fld>
            <a:endParaRPr lang="en-US" dirty="0"/>
          </a:p>
        </p:txBody>
      </p:sp>
    </p:spTree>
    <p:extLst>
      <p:ext uri="{BB962C8B-B14F-4D97-AF65-F5344CB8AC3E}">
        <p14:creationId xmlns:p14="http://schemas.microsoft.com/office/powerpoint/2010/main" val="21415766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F8523C-8729-40F0-9536-D6C4CA3AD238}" type="slidenum">
              <a:rPr lang="en-US" smtClean="0"/>
              <a:pPr/>
              <a:t>4</a:t>
            </a:fld>
            <a:endParaRPr lang="en-US" dirty="0"/>
          </a:p>
        </p:txBody>
      </p:sp>
    </p:spTree>
    <p:extLst>
      <p:ext uri="{BB962C8B-B14F-4D97-AF65-F5344CB8AC3E}">
        <p14:creationId xmlns:p14="http://schemas.microsoft.com/office/powerpoint/2010/main" val="13684026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F8523C-8729-40F0-9536-D6C4CA3AD238}" type="slidenum">
              <a:rPr lang="en-US" smtClean="0"/>
              <a:pPr/>
              <a:t>5</a:t>
            </a:fld>
            <a:endParaRPr lang="en-US" dirty="0"/>
          </a:p>
        </p:txBody>
      </p:sp>
    </p:spTree>
    <p:extLst>
      <p:ext uri="{BB962C8B-B14F-4D97-AF65-F5344CB8AC3E}">
        <p14:creationId xmlns:p14="http://schemas.microsoft.com/office/powerpoint/2010/main" val="18491252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F8523C-8729-40F0-9536-D6C4CA3AD238}" type="slidenum">
              <a:rPr lang="en-US" smtClean="0"/>
              <a:pPr/>
              <a:t>6</a:t>
            </a:fld>
            <a:endParaRPr lang="en-US" dirty="0"/>
          </a:p>
        </p:txBody>
      </p:sp>
    </p:spTree>
    <p:extLst>
      <p:ext uri="{BB962C8B-B14F-4D97-AF65-F5344CB8AC3E}">
        <p14:creationId xmlns:p14="http://schemas.microsoft.com/office/powerpoint/2010/main" val="24868016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F8523C-8729-40F0-9536-D6C4CA3AD238}" type="slidenum">
              <a:rPr lang="en-US" smtClean="0"/>
              <a:pPr/>
              <a:t>7</a:t>
            </a:fld>
            <a:endParaRPr lang="en-US" dirty="0"/>
          </a:p>
        </p:txBody>
      </p:sp>
    </p:spTree>
    <p:extLst>
      <p:ext uri="{BB962C8B-B14F-4D97-AF65-F5344CB8AC3E}">
        <p14:creationId xmlns:p14="http://schemas.microsoft.com/office/powerpoint/2010/main" val="17170935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F8523C-8729-40F0-9536-D6C4CA3AD238}" type="slidenum">
              <a:rPr lang="en-US" smtClean="0"/>
              <a:pPr/>
              <a:t>8</a:t>
            </a:fld>
            <a:endParaRPr lang="en-US" dirty="0"/>
          </a:p>
        </p:txBody>
      </p:sp>
    </p:spTree>
    <p:extLst>
      <p:ext uri="{BB962C8B-B14F-4D97-AF65-F5344CB8AC3E}">
        <p14:creationId xmlns:p14="http://schemas.microsoft.com/office/powerpoint/2010/main" val="41664836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1615043" y="1812974"/>
            <a:ext cx="7189231" cy="599613"/>
          </a:xfrm>
        </p:spPr>
        <p:txBody>
          <a:bodyPr lIns="0" tIns="0" rIns="0" bIns="0" anchor="ctr" anchorCtr="0"/>
          <a:lstStyle>
            <a:lvl1pPr algn="l">
              <a:lnSpc>
                <a:spcPct val="100000"/>
              </a:lnSpc>
              <a:defRPr sz="4900" b="0">
                <a:solidFill>
                  <a:srgbClr val="1A3567"/>
                </a:solidFill>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bwMode="gray">
          <a:xfrm>
            <a:off x="342899" y="3074008"/>
            <a:ext cx="8461376" cy="429768"/>
          </a:xfrm>
        </p:spPr>
        <p:txBody>
          <a:bodyPr lIns="0" tIns="0" rIns="0" bIns="0" anchor="ctr"/>
          <a:lstStyle>
            <a:lvl1pPr marL="0" indent="0" algn="l">
              <a:spcBef>
                <a:spcPts val="400"/>
              </a:spcBef>
              <a:buNone/>
              <a:tabLst/>
              <a:defRPr sz="2400" b="1">
                <a:solidFill>
                  <a:srgbClr val="70AD4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67472740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13" name="Rectangle 12"/>
          <p:cNvSpPr/>
          <p:nvPr userDrawn="1"/>
        </p:nvSpPr>
        <p:spPr>
          <a:xfrm>
            <a:off x="0" y="2175165"/>
            <a:ext cx="9144000" cy="985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hasCustomPrompt="1"/>
          </p:nvPr>
        </p:nvSpPr>
        <p:spPr bwMode="gray">
          <a:xfrm>
            <a:off x="342899" y="2368119"/>
            <a:ext cx="8461376" cy="599613"/>
          </a:xfrm>
        </p:spPr>
        <p:txBody>
          <a:bodyPr lIns="0" tIns="0" rIns="0" bIns="0" anchor="ctr" anchorCtr="0"/>
          <a:lstStyle>
            <a:lvl1pPr algn="l">
              <a:lnSpc>
                <a:spcPct val="100000"/>
              </a:lnSpc>
              <a:defRPr sz="2800" b="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bwMode="gray">
          <a:xfrm>
            <a:off x="342899" y="3347558"/>
            <a:ext cx="8461376" cy="429768"/>
          </a:xfrm>
        </p:spPr>
        <p:txBody>
          <a:bodyPr lIns="0" tIns="0" rIns="0" bIns="0"/>
          <a:lstStyle>
            <a:lvl1pPr marL="0" indent="0" algn="l">
              <a:spcBef>
                <a:spcPts val="400"/>
              </a:spcBef>
              <a:buNone/>
              <a:tabLst/>
              <a:defRPr sz="2000" b="1">
                <a:solidFill>
                  <a:srgbClr val="70AD4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26" name="Slide Number Placeholder 5"/>
          <p:cNvSpPr txBox="1">
            <a:spLocks/>
          </p:cNvSpPr>
          <p:nvPr userDrawn="1"/>
        </p:nvSpPr>
        <p:spPr bwMode="gray">
          <a:xfrm>
            <a:off x="4212000" y="6556527"/>
            <a:ext cx="720000" cy="120184"/>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defTabSz="914400" rtl="0" eaLnBrk="1" fontAlgn="base" latinLnBrk="0" hangingPunct="1">
              <a:lnSpc>
                <a:spcPct val="90000"/>
              </a:lnSpc>
              <a:spcBef>
                <a:spcPct val="0"/>
              </a:spcBef>
              <a:spcAft>
                <a:spcPct val="0"/>
              </a:spcAft>
              <a:buClrTx/>
              <a:buSzTx/>
              <a:buFontTx/>
              <a:buNone/>
              <a:tabLst/>
              <a:defRPr/>
            </a:pPr>
            <a:fld id="{35C0926A-889A-463A-A5EA-682F15689EEF}" type="slidenum">
              <a:rPr lang="en-US" sz="800" b="1" smtClean="0">
                <a:solidFill>
                  <a:srgbClr val="1A3567"/>
                </a:solidFill>
                <a:latin typeface="+mn-lt"/>
              </a:rPr>
              <a:pPr marL="0" marR="0" indent="0" algn="ctr" defTabSz="914400" rtl="0" eaLnBrk="1" fontAlgn="base" latinLnBrk="0" hangingPunct="1">
                <a:lnSpc>
                  <a:spcPct val="90000"/>
                </a:lnSpc>
                <a:spcBef>
                  <a:spcPct val="0"/>
                </a:spcBef>
                <a:spcAft>
                  <a:spcPct val="0"/>
                </a:spcAft>
                <a:buClrTx/>
                <a:buSzTx/>
                <a:buFontTx/>
                <a:buNone/>
                <a:tabLst/>
                <a:defRPr/>
              </a:pPr>
              <a:t>‹#›</a:t>
            </a:fld>
            <a:endParaRPr lang="en-GB" sz="800" b="1" kern="1200" spc="20" dirty="0" smtClean="0">
              <a:solidFill>
                <a:srgbClr val="1A3567"/>
              </a:solidFill>
              <a:latin typeface="+mj-lt"/>
              <a:ea typeface="+mn-ea"/>
              <a:cs typeface="+mn-cs"/>
            </a:endParaRPr>
          </a:p>
        </p:txBody>
      </p:sp>
      <p:sp>
        <p:nvSpPr>
          <p:cNvPr id="28" name="Rectangle 27"/>
          <p:cNvSpPr/>
          <p:nvPr userDrawn="1"/>
        </p:nvSpPr>
        <p:spPr bwMode="gray">
          <a:xfrm>
            <a:off x="339725" y="6373545"/>
            <a:ext cx="8460000" cy="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9144787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Content and Messag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342900" y="198438"/>
            <a:ext cx="8458200" cy="640080"/>
          </a:xfrm>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hasCustomPrompt="1"/>
          </p:nvPr>
        </p:nvSpPr>
        <p:spPr bwMode="gray">
          <a:xfrm>
            <a:off x="342900" y="1493882"/>
            <a:ext cx="8458200" cy="3753863"/>
          </a:xfrm>
        </p:spPr>
        <p:txBody>
          <a:bodyPr/>
          <a:lstStyle>
            <a:lvl1pPr algn="just">
              <a:spcBef>
                <a:spcPts val="1200"/>
              </a:spcBef>
              <a:spcAft>
                <a:spcPts val="0"/>
              </a:spcAft>
              <a:defRPr/>
            </a:lvl1pPr>
            <a:lvl2pPr algn="just">
              <a:spcBef>
                <a:spcPts val="600"/>
              </a:spcBef>
              <a:spcAft>
                <a:spcPts val="0"/>
              </a:spcAft>
              <a:defRPr/>
            </a:lvl2pPr>
            <a:lvl3pPr algn="just">
              <a:spcBef>
                <a:spcPts val="300"/>
              </a:spcBef>
              <a:spcAft>
                <a:spcPts val="0"/>
              </a:spcAft>
              <a:defRPr/>
            </a:lvl3pPr>
            <a:lvl4pPr algn="just">
              <a:spcBef>
                <a:spcPts val="300"/>
              </a:spcBef>
              <a:spcAft>
                <a:spcPts val="0"/>
              </a:spcAft>
              <a:defRPr/>
            </a:lvl4pPr>
            <a:lvl5pPr algn="just">
              <a:spcBef>
                <a:spcPts val="300"/>
              </a:spcBef>
              <a:spcAft>
                <a:spcPts val="0"/>
              </a:spcAf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hasCustomPrompt="1"/>
          </p:nvPr>
        </p:nvSpPr>
        <p:spPr bwMode="gray">
          <a:xfrm>
            <a:off x="342900" y="960657"/>
            <a:ext cx="8458200" cy="457200"/>
          </a:xfrm>
          <a:prstGeom prst="rect">
            <a:avLst/>
          </a:prstGeom>
          <a:noFill/>
        </p:spPr>
        <p:txBody>
          <a:bodyPr wrap="square" lIns="0" tIns="0" rIns="0" bIns="0" rtlCol="0">
            <a:noAutofit/>
          </a:bodyPr>
          <a:lstStyle>
            <a:lvl1pPr marL="0" indent="0" algn="just" rtl="0" fontAlgn="base">
              <a:lnSpc>
                <a:spcPct val="100000"/>
              </a:lnSpc>
              <a:spcBef>
                <a:spcPct val="0"/>
              </a:spcBef>
              <a:spcAft>
                <a:spcPct val="0"/>
              </a:spcAft>
              <a:buNone/>
              <a:defRPr lang="en-US" sz="2400" b="1" kern="1200" smtClean="0">
                <a:solidFill>
                  <a:schemeClr val="tx1">
                    <a:lumMod val="75000"/>
                    <a:lumOff val="25000"/>
                  </a:schemeClr>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smtClean="0"/>
              <a:t>Click to edit subtitle</a:t>
            </a:r>
            <a:endParaRPr lang="en-US" dirty="0"/>
          </a:p>
        </p:txBody>
      </p:sp>
      <p:sp>
        <p:nvSpPr>
          <p:cNvPr id="4" name="TextBox 3"/>
          <p:cNvSpPr txBox="1"/>
          <p:nvPr userDrawn="1"/>
        </p:nvSpPr>
        <p:spPr>
          <a:xfrm>
            <a:off x="0" y="6464410"/>
            <a:ext cx="9144000" cy="230588"/>
          </a:xfrm>
          <a:prstGeom prst="rect">
            <a:avLst/>
          </a:prstGeom>
          <a:noFill/>
        </p:spPr>
        <p:txBody>
          <a:bodyPr wrap="square" lIns="0" tIns="0" rIns="0" bIns="0" rtlCol="0">
            <a:noAutofit/>
          </a:bodyPr>
          <a:lstStyle/>
          <a:p>
            <a:pPr algn="ctr"/>
            <a:fld id="{AFB1CABB-7BB5-48AA-902B-22F1A32FC311}" type="slidenum">
              <a:rPr lang="en-US" sz="1400" smtClean="0">
                <a:solidFill>
                  <a:schemeClr val="tx2"/>
                </a:solidFill>
              </a:rPr>
              <a:t>‹#›</a:t>
            </a:fld>
            <a:endParaRPr lang="en-US" sz="1400" dirty="0" smtClean="0">
              <a:solidFill>
                <a:schemeClr val="tx2"/>
              </a:solidFill>
            </a:endParaRPr>
          </a:p>
        </p:txBody>
      </p:sp>
    </p:spTree>
    <p:extLst>
      <p:ext uri="{BB962C8B-B14F-4D97-AF65-F5344CB8AC3E}">
        <p14:creationId xmlns:p14="http://schemas.microsoft.com/office/powerpoint/2010/main" val="1231478270"/>
      </p:ext>
    </p:extLst>
  </p:cSld>
  <p:clrMapOvr>
    <a:masterClrMapping/>
  </p:clrMapOvr>
  <p:timing>
    <p:tnLst>
      <p:par>
        <p:cTn id="1" dur="indefinite" restart="never" nodeType="tmRoot"/>
      </p:par>
    </p:tnLst>
  </p:timing>
  <p:hf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bwMode="gray">
          <a:xfrm>
            <a:off x="342900" y="1051320"/>
            <a:ext cx="8458200" cy="4738472"/>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Placeholder 1"/>
          <p:cNvSpPr>
            <a:spLocks noGrp="1"/>
          </p:cNvSpPr>
          <p:nvPr>
            <p:ph type="title"/>
          </p:nvPr>
        </p:nvSpPr>
        <p:spPr bwMode="gray">
          <a:xfrm>
            <a:off x="342900" y="198764"/>
            <a:ext cx="8458200" cy="640080"/>
          </a:xfrm>
          <a:prstGeom prst="rect">
            <a:avLst/>
          </a:prstGeom>
        </p:spPr>
        <p:txBody>
          <a:bodyPr vert="horz" lIns="0" tIns="0" rIns="0" bIns="0" rtlCol="0" anchor="b" anchorCtr="0">
            <a:noAutofit/>
          </a:bodyPr>
          <a:lstStyle/>
          <a:p>
            <a:r>
              <a:rPr lang="en-US" dirty="0" smtClean="0"/>
              <a:t>Click to edit Master title style</a:t>
            </a:r>
            <a:endParaRPr lang="en-US" dirty="0"/>
          </a:p>
        </p:txBody>
      </p:sp>
      <p:sp>
        <p:nvSpPr>
          <p:cNvPr id="17" name="Slide Number Placeholder 5"/>
          <p:cNvSpPr txBox="1">
            <a:spLocks/>
          </p:cNvSpPr>
          <p:nvPr/>
        </p:nvSpPr>
        <p:spPr bwMode="gray">
          <a:xfrm>
            <a:off x="4212000" y="6556527"/>
            <a:ext cx="720000" cy="120184"/>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defTabSz="914400" rtl="0" eaLnBrk="1" fontAlgn="base" latinLnBrk="0" hangingPunct="1">
              <a:lnSpc>
                <a:spcPct val="90000"/>
              </a:lnSpc>
              <a:spcBef>
                <a:spcPct val="0"/>
              </a:spcBef>
              <a:spcAft>
                <a:spcPct val="0"/>
              </a:spcAft>
              <a:buClrTx/>
              <a:buSzTx/>
              <a:buFontTx/>
              <a:buNone/>
              <a:tabLst/>
              <a:defRPr/>
            </a:pPr>
            <a:endParaRPr lang="en-GB" sz="800" b="1" kern="1200" spc="20" dirty="0" smtClean="0">
              <a:solidFill>
                <a:srgbClr val="1A3567"/>
              </a:solidFill>
              <a:latin typeface="+mj-lt"/>
              <a:ea typeface="+mn-ea"/>
              <a:cs typeface="+mn-cs"/>
            </a:endParaRPr>
          </a:p>
        </p:txBody>
      </p:sp>
      <p:sp>
        <p:nvSpPr>
          <p:cNvPr id="15" name="Rectangle 14"/>
          <p:cNvSpPr/>
          <p:nvPr userDrawn="1"/>
        </p:nvSpPr>
        <p:spPr bwMode="gray">
          <a:xfrm>
            <a:off x="339725" y="868737"/>
            <a:ext cx="8460000" cy="36000"/>
          </a:xfrm>
          <a:prstGeom prst="rect">
            <a:avLst/>
          </a:prstGeom>
          <a:solidFill>
            <a:srgbClr val="1A35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userDrawn="1"/>
        </p:nvSpPr>
        <p:spPr bwMode="gray">
          <a:xfrm>
            <a:off x="339725" y="6373545"/>
            <a:ext cx="8460000" cy="36000"/>
          </a:xfrm>
          <a:prstGeom prst="rect">
            <a:avLst/>
          </a:prstGeom>
          <a:solidFill>
            <a:srgbClr val="1A35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0" name="Picture 2" descr="LS GRID New York colo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061412" y="6498395"/>
            <a:ext cx="1738313" cy="236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3675084"/>
      </p:ext>
    </p:extLst>
  </p:cSld>
  <p:clrMap bg1="lt1" tx1="dk1" bg2="lt2" tx2="dk2" accent1="accent1" accent2="accent2" accent3="accent3" accent4="accent4" accent5="accent5" accent6="accent6" hlink="hlink" folHlink="folHlink"/>
  <p:sldLayoutIdLst>
    <p:sldLayoutId id="2147483690" r:id="rId1"/>
    <p:sldLayoutId id="2147483694" r:id="rId2"/>
    <p:sldLayoutId id="2147483686" r:id="rId3"/>
  </p:sldLayoutIdLst>
  <p:timing>
    <p:tnLst>
      <p:par>
        <p:cTn id="1" dur="indefinite" restart="never" nodeType="tmRoot"/>
      </p:par>
    </p:tnLst>
  </p:timing>
  <p:hf hdr="0" ftr="0" dt="0"/>
  <p:txStyles>
    <p:titleStyle>
      <a:lvl1pPr algn="l" defTabSz="914400" rtl="0" eaLnBrk="1" latinLnBrk="0" hangingPunct="1">
        <a:lnSpc>
          <a:spcPct val="100000"/>
        </a:lnSpc>
        <a:spcBef>
          <a:spcPts val="0"/>
        </a:spcBef>
        <a:buNone/>
        <a:defRPr sz="3200" b="1" kern="1200">
          <a:solidFill>
            <a:srgbClr val="1A3567"/>
          </a:solidFill>
          <a:latin typeface="+mj-lt"/>
          <a:ea typeface="+mj-ea"/>
          <a:cs typeface="+mj-cs"/>
        </a:defRPr>
      </a:lvl1pPr>
    </p:titleStyle>
    <p:bodyStyle>
      <a:lvl1pPr marL="174625" indent="-174625" algn="l" defTabSz="914400" rtl="0" eaLnBrk="1" latinLnBrk="0" hangingPunct="1">
        <a:lnSpc>
          <a:spcPct val="100000"/>
        </a:lnSpc>
        <a:spcBef>
          <a:spcPts val="0"/>
        </a:spcBef>
        <a:spcAft>
          <a:spcPts val="600"/>
        </a:spcAft>
        <a:buClr>
          <a:srgbClr val="1A3567"/>
        </a:buClr>
        <a:buSzPct val="75000"/>
        <a:buFont typeface="Arial" panose="020B0604020202020204" pitchFamily="34" charset="0"/>
        <a:buChar char="•"/>
        <a:defRPr sz="2000" kern="1200">
          <a:solidFill>
            <a:schemeClr val="tx1">
              <a:lumMod val="75000"/>
              <a:lumOff val="25000"/>
            </a:schemeClr>
          </a:solidFill>
          <a:latin typeface="+mn-lt"/>
          <a:ea typeface="+mn-ea"/>
          <a:cs typeface="+mn-cs"/>
        </a:defRPr>
      </a:lvl1pPr>
      <a:lvl2pPr marL="342900" indent="-153988" algn="l" defTabSz="914400" rtl="0" eaLnBrk="1" latinLnBrk="0" hangingPunct="1">
        <a:lnSpc>
          <a:spcPct val="100000"/>
        </a:lnSpc>
        <a:spcBef>
          <a:spcPts val="0"/>
        </a:spcBef>
        <a:spcAft>
          <a:spcPts val="600"/>
        </a:spcAft>
        <a:buClr>
          <a:srgbClr val="1A3567"/>
        </a:buClr>
        <a:buFont typeface="Arial" pitchFamily="34" charset="0"/>
        <a:buChar char="•"/>
        <a:defRPr sz="1800" kern="1200">
          <a:solidFill>
            <a:srgbClr val="1A3567"/>
          </a:solidFill>
          <a:latin typeface="+mn-lt"/>
          <a:ea typeface="+mn-ea"/>
          <a:cs typeface="+mn-cs"/>
        </a:defRPr>
      </a:lvl2pPr>
      <a:lvl3pPr marL="455613" indent="-114300" algn="l" defTabSz="914400" rtl="0" eaLnBrk="1" latinLnBrk="0" hangingPunct="1">
        <a:lnSpc>
          <a:spcPct val="100000"/>
        </a:lnSpc>
        <a:spcBef>
          <a:spcPts val="0"/>
        </a:spcBef>
        <a:spcAft>
          <a:spcPts val="600"/>
        </a:spcAft>
        <a:buClr>
          <a:srgbClr val="1A3567"/>
        </a:buClr>
        <a:buFont typeface="Arial" panose="020B0604020202020204" pitchFamily="34" charset="0"/>
        <a:buChar char="•"/>
        <a:defRPr sz="1600" kern="1200">
          <a:solidFill>
            <a:srgbClr val="1A3567"/>
          </a:solidFill>
          <a:latin typeface="+mn-lt"/>
          <a:ea typeface="+mn-ea"/>
          <a:cs typeface="+mn-cs"/>
        </a:defRPr>
      </a:lvl3pPr>
      <a:lvl4pPr marL="595313" indent="-131763" algn="l" defTabSz="914400" rtl="0" eaLnBrk="1" latinLnBrk="0" hangingPunct="1">
        <a:lnSpc>
          <a:spcPct val="100000"/>
        </a:lnSpc>
        <a:spcBef>
          <a:spcPts val="0"/>
        </a:spcBef>
        <a:spcAft>
          <a:spcPts val="600"/>
        </a:spcAft>
        <a:buClr>
          <a:srgbClr val="1A3567"/>
        </a:buClr>
        <a:buFont typeface="Arial" pitchFamily="34" charset="0"/>
        <a:buChar char="•"/>
        <a:tabLst/>
        <a:defRPr sz="1400" kern="1200">
          <a:solidFill>
            <a:srgbClr val="1A3567"/>
          </a:solidFill>
          <a:latin typeface="+mn-lt"/>
          <a:ea typeface="+mn-ea"/>
          <a:cs typeface="+mn-cs"/>
        </a:defRPr>
      </a:lvl4pPr>
      <a:lvl5pPr marL="720725" indent="-120650" algn="l" defTabSz="914400" rtl="0" eaLnBrk="1" latinLnBrk="0" hangingPunct="1">
        <a:lnSpc>
          <a:spcPct val="100000"/>
        </a:lnSpc>
        <a:spcBef>
          <a:spcPts val="0"/>
        </a:spcBef>
        <a:spcAft>
          <a:spcPts val="600"/>
        </a:spcAft>
        <a:buClr>
          <a:srgbClr val="1A3567"/>
        </a:buClr>
        <a:buFont typeface="Arial" panose="020B0604020202020204" pitchFamily="34" charset="0"/>
        <a:buChar char="•"/>
        <a:defRPr sz="1200" kern="1200">
          <a:solidFill>
            <a:srgbClr val="1A3567"/>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www.lspgridnewyork.com/documents/"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hyperlink" Target="mailto:LSPGNYrates@lspgridnewyork.com?subject=LSPGNY%20Formula%20Rate" TargetMode="External"/><Relationship Id="rId4" Type="http://schemas.openxmlformats.org/officeDocument/2006/relationships/hyperlink" Target="https://www.republictransmission.com/documents/"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lspgridnewyork.com/"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a:xfrm>
            <a:off x="0" y="4718573"/>
            <a:ext cx="9143999" cy="1590461"/>
          </a:xfrm>
        </p:spPr>
        <p:txBody>
          <a:bodyPr/>
          <a:lstStyle/>
          <a:p>
            <a:pPr algn="ctr">
              <a:spcAft>
                <a:spcPts val="0"/>
              </a:spcAft>
            </a:pPr>
            <a:r>
              <a:rPr lang="en-GB" sz="2800" dirty="0" smtClean="0">
                <a:solidFill>
                  <a:srgbClr val="002060"/>
                </a:solidFill>
                <a:latin typeface="+mj-lt"/>
                <a:cs typeface="Adobe Devanagari" panose="02040503050201020203" pitchFamily="18" charset="0"/>
              </a:rPr>
              <a:t>LS Power Grid New York Corporation I</a:t>
            </a:r>
          </a:p>
          <a:p>
            <a:pPr algn="ctr">
              <a:spcAft>
                <a:spcPts val="0"/>
              </a:spcAft>
            </a:pPr>
            <a:r>
              <a:rPr lang="en-GB" b="0" dirty="0" smtClean="0">
                <a:solidFill>
                  <a:srgbClr val="002060"/>
                </a:solidFill>
                <a:latin typeface="+mj-lt"/>
                <a:cs typeface="Adobe Devanagari" panose="02040503050201020203" pitchFamily="18" charset="0"/>
              </a:rPr>
              <a:t>2022 Annual Projection Stakeholder Meeting</a:t>
            </a:r>
          </a:p>
          <a:p>
            <a:pPr algn="ctr">
              <a:spcAft>
                <a:spcPts val="0"/>
              </a:spcAft>
            </a:pPr>
            <a:r>
              <a:rPr lang="en-GB" b="0" dirty="0" smtClean="0">
                <a:solidFill>
                  <a:srgbClr val="002060"/>
                </a:solidFill>
                <a:latin typeface="+mj-lt"/>
                <a:cs typeface="Adobe Devanagari" panose="02040503050201020203" pitchFamily="18" charset="0"/>
              </a:rPr>
              <a:t>November 10, 2021</a:t>
            </a:r>
            <a:endParaRPr lang="en-GB" b="0" dirty="0">
              <a:solidFill>
                <a:srgbClr val="002060"/>
              </a:solidFill>
              <a:latin typeface="+mj-lt"/>
              <a:cs typeface="Adobe Devanagari" panose="02040503050201020203" pitchFamily="18" charset="0"/>
            </a:endParaRPr>
          </a:p>
          <a:p>
            <a:pPr algn="ctr">
              <a:spcAft>
                <a:spcPts val="0"/>
              </a:spcAft>
            </a:pPr>
            <a:endParaRPr lang="en-GB" sz="2000" b="0" dirty="0" smtClean="0">
              <a:solidFill>
                <a:srgbClr val="002060"/>
              </a:solidFill>
              <a:latin typeface="+mj-lt"/>
              <a:cs typeface="Adobe Devanagari" panose="02040503050201020203" pitchFamily="18" charset="0"/>
            </a:endParaRPr>
          </a:p>
        </p:txBody>
      </p:sp>
      <p:sp>
        <p:nvSpPr>
          <p:cNvPr id="5" name="Subtitle 6"/>
          <p:cNvSpPr txBox="1">
            <a:spLocks/>
          </p:cNvSpPr>
          <p:nvPr/>
        </p:nvSpPr>
        <p:spPr bwMode="gray">
          <a:xfrm>
            <a:off x="149812" y="4537384"/>
            <a:ext cx="4996498" cy="1115270"/>
          </a:xfrm>
          <a:prstGeom prst="rect">
            <a:avLst/>
          </a:prstGeom>
        </p:spPr>
        <p:txBody>
          <a:bodyPr vert="horz" lIns="0" tIns="0" rIns="0" bIns="0" rtlCol="0" anchor="ctr">
            <a:noAutofit/>
          </a:bodyPr>
          <a:lstStyle>
            <a:lvl1pPr marL="0" indent="0" algn="l" defTabSz="914400" rtl="0" eaLnBrk="1" latinLnBrk="0" hangingPunct="1">
              <a:lnSpc>
                <a:spcPct val="100000"/>
              </a:lnSpc>
              <a:spcBef>
                <a:spcPts val="400"/>
              </a:spcBef>
              <a:spcAft>
                <a:spcPts val="600"/>
              </a:spcAft>
              <a:buClr>
                <a:srgbClr val="1A3567"/>
              </a:buClr>
              <a:buSzPct val="75000"/>
              <a:buFont typeface="Arial" panose="020B0604020202020204" pitchFamily="34" charset="0"/>
              <a:buNone/>
              <a:tabLst/>
              <a:defRPr sz="2400" b="1" kern="1200">
                <a:solidFill>
                  <a:srgbClr val="70AD47"/>
                </a:solidFill>
                <a:latin typeface="+mn-lt"/>
                <a:ea typeface="+mn-ea"/>
                <a:cs typeface="+mn-cs"/>
              </a:defRPr>
            </a:lvl1pPr>
            <a:lvl2pPr marL="457200" indent="0" algn="ctr" defTabSz="914400" rtl="0" eaLnBrk="1" latinLnBrk="0" hangingPunct="1">
              <a:lnSpc>
                <a:spcPct val="100000"/>
              </a:lnSpc>
              <a:spcBef>
                <a:spcPts val="0"/>
              </a:spcBef>
              <a:spcAft>
                <a:spcPts val="600"/>
              </a:spcAft>
              <a:buClr>
                <a:srgbClr val="1A3567"/>
              </a:buClr>
              <a:buFont typeface="Arial" pitchFamily="34" charset="0"/>
              <a:buNone/>
              <a:defRPr sz="1800" kern="1200">
                <a:solidFill>
                  <a:schemeClr val="tx1">
                    <a:tint val="75000"/>
                  </a:schemeClr>
                </a:solidFill>
                <a:latin typeface="+mn-lt"/>
                <a:ea typeface="+mn-ea"/>
                <a:cs typeface="+mn-cs"/>
              </a:defRPr>
            </a:lvl2pPr>
            <a:lvl3pPr marL="914400" indent="0" algn="ctr" defTabSz="914400" rtl="0" eaLnBrk="1" latinLnBrk="0" hangingPunct="1">
              <a:lnSpc>
                <a:spcPct val="100000"/>
              </a:lnSpc>
              <a:spcBef>
                <a:spcPts val="0"/>
              </a:spcBef>
              <a:spcAft>
                <a:spcPts val="600"/>
              </a:spcAft>
              <a:buClr>
                <a:srgbClr val="1A3567"/>
              </a:buClr>
              <a:buFont typeface="Arial" panose="020B0604020202020204" pitchFamily="34" charset="0"/>
              <a:buNone/>
              <a:defRPr sz="1600" kern="1200">
                <a:solidFill>
                  <a:schemeClr val="tx1">
                    <a:tint val="75000"/>
                  </a:schemeClr>
                </a:solidFill>
                <a:latin typeface="+mn-lt"/>
                <a:ea typeface="+mn-ea"/>
                <a:cs typeface="+mn-cs"/>
              </a:defRPr>
            </a:lvl3pPr>
            <a:lvl4pPr marL="1371600" indent="0" algn="ctr" defTabSz="914400" rtl="0" eaLnBrk="1" latinLnBrk="0" hangingPunct="1">
              <a:lnSpc>
                <a:spcPct val="100000"/>
              </a:lnSpc>
              <a:spcBef>
                <a:spcPts val="0"/>
              </a:spcBef>
              <a:spcAft>
                <a:spcPts val="600"/>
              </a:spcAft>
              <a:buClr>
                <a:srgbClr val="1A3567"/>
              </a:buClr>
              <a:buFont typeface="Arial" pitchFamily="34" charset="0"/>
              <a:buNone/>
              <a:tabLst/>
              <a:defRPr sz="1400" kern="1200">
                <a:solidFill>
                  <a:schemeClr val="tx1">
                    <a:tint val="75000"/>
                  </a:schemeClr>
                </a:solidFill>
                <a:latin typeface="+mn-lt"/>
                <a:ea typeface="+mn-ea"/>
                <a:cs typeface="+mn-cs"/>
              </a:defRPr>
            </a:lvl4pPr>
            <a:lvl5pPr marL="1828800" indent="0" algn="ctr" defTabSz="914400" rtl="0" eaLnBrk="1" latinLnBrk="0" hangingPunct="1">
              <a:lnSpc>
                <a:spcPct val="100000"/>
              </a:lnSpc>
              <a:spcBef>
                <a:spcPts val="0"/>
              </a:spcBef>
              <a:spcAft>
                <a:spcPts val="600"/>
              </a:spcAft>
              <a:buClr>
                <a:srgbClr val="1A3567"/>
              </a:buClr>
              <a:buFont typeface="Arial" panose="020B0604020202020204" pitchFamily="34" charset="0"/>
              <a:buNone/>
              <a:defRPr sz="12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spcAft>
                <a:spcPts val="0"/>
              </a:spcAft>
            </a:pPr>
            <a:endParaRPr lang="en-GB" sz="2000" b="0" dirty="0" smtClean="0">
              <a:solidFill>
                <a:srgbClr val="002060"/>
              </a:solidFill>
              <a:latin typeface="Adobe Devanagari" panose="02040503050201020203"/>
              <a:cs typeface="Adobe Devanagari" panose="02040503050201020203" pitchFamily="18" charset="0"/>
            </a:endParaRPr>
          </a:p>
        </p:txBody>
      </p:sp>
      <p:pic>
        <p:nvPicPr>
          <p:cNvPr id="1026" name="Picture 2" descr="LS GRID New York col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1053" y="663209"/>
            <a:ext cx="2952750" cy="40163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www.lspgridnewyork.com/wp-content/uploads/2021/08/Central-East-Energy-Connect-Map.jpg"/>
          <p:cNvPicPr>
            <a:picLocks noChangeAspect="1" noChangeArrowheads="1"/>
          </p:cNvPicPr>
          <p:nvPr/>
        </p:nvPicPr>
        <p:blipFill rotWithShape="1">
          <a:blip r:embed="rId4">
            <a:extLst>
              <a:ext uri="{28A0092B-C50C-407E-A947-70E740481C1C}">
                <a14:useLocalDpi xmlns:a14="http://schemas.microsoft.com/office/drawing/2010/main" val="0"/>
              </a:ext>
            </a:extLst>
          </a:blip>
          <a:srcRect b="29399"/>
          <a:stretch/>
        </p:blipFill>
        <p:spPr bwMode="auto">
          <a:xfrm>
            <a:off x="1531334" y="1436109"/>
            <a:ext cx="6072188" cy="2773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14595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WACC </a:t>
            </a:r>
            <a:endParaRPr lang="en-GB" dirty="0"/>
          </a:p>
        </p:txBody>
      </p:sp>
      <p:sp>
        <p:nvSpPr>
          <p:cNvPr id="4" name="Content Placeholder 3"/>
          <p:cNvSpPr>
            <a:spLocks noGrp="1"/>
          </p:cNvSpPr>
          <p:nvPr>
            <p:ph idx="1"/>
          </p:nvPr>
        </p:nvSpPr>
        <p:spPr>
          <a:xfrm>
            <a:off x="342900" y="1431463"/>
            <a:ext cx="8458200" cy="3753863"/>
          </a:xfrm>
        </p:spPr>
        <p:txBody>
          <a:bodyPr/>
          <a:lstStyle/>
          <a:p>
            <a:endParaRPr lang="en-US" dirty="0"/>
          </a:p>
        </p:txBody>
      </p:sp>
      <p:sp>
        <p:nvSpPr>
          <p:cNvPr id="6" name="Text Placeholder 5"/>
          <p:cNvSpPr>
            <a:spLocks noGrp="1"/>
          </p:cNvSpPr>
          <p:nvPr>
            <p:ph type="body" sz="quarter" idx="15"/>
          </p:nvPr>
        </p:nvSpPr>
        <p:spPr/>
        <p:txBody>
          <a:bodyPr/>
          <a:lstStyle/>
          <a:p>
            <a:r>
              <a:rPr lang="en-US" dirty="0"/>
              <a:t>Weighted Average Cost of Capital Calculation for </a:t>
            </a:r>
            <a:r>
              <a:rPr lang="en-US" dirty="0" smtClean="0"/>
              <a:t>2022 Projection</a:t>
            </a:r>
            <a:endParaRPr lang="en-US" dirty="0"/>
          </a:p>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207791368"/>
              </p:ext>
            </p:extLst>
          </p:nvPr>
        </p:nvGraphicFramePr>
        <p:xfrm>
          <a:off x="342900" y="2275884"/>
          <a:ext cx="5505053" cy="1188721"/>
        </p:xfrm>
        <a:graphic>
          <a:graphicData uri="http://schemas.openxmlformats.org/drawingml/2006/table">
            <a:tbl>
              <a:tblPr>
                <a:tableStyleId>{5C22544A-7EE6-4342-B048-85BDC9FD1C3A}</a:tableStyleId>
              </a:tblPr>
              <a:tblGrid>
                <a:gridCol w="2617398">
                  <a:extLst>
                    <a:ext uri="{9D8B030D-6E8A-4147-A177-3AD203B41FA5}">
                      <a16:colId xmlns:a16="http://schemas.microsoft.com/office/drawing/2014/main" val="347216771"/>
                    </a:ext>
                  </a:extLst>
                </a:gridCol>
                <a:gridCol w="597431">
                  <a:extLst>
                    <a:ext uri="{9D8B030D-6E8A-4147-A177-3AD203B41FA5}">
                      <a16:colId xmlns:a16="http://schemas.microsoft.com/office/drawing/2014/main" val="2640078395"/>
                    </a:ext>
                  </a:extLst>
                </a:gridCol>
                <a:gridCol w="713836">
                  <a:extLst>
                    <a:ext uri="{9D8B030D-6E8A-4147-A177-3AD203B41FA5}">
                      <a16:colId xmlns:a16="http://schemas.microsoft.com/office/drawing/2014/main" val="4189245304"/>
                    </a:ext>
                  </a:extLst>
                </a:gridCol>
                <a:gridCol w="862552">
                  <a:extLst>
                    <a:ext uri="{9D8B030D-6E8A-4147-A177-3AD203B41FA5}">
                      <a16:colId xmlns:a16="http://schemas.microsoft.com/office/drawing/2014/main" val="2552746005"/>
                    </a:ext>
                  </a:extLst>
                </a:gridCol>
                <a:gridCol w="713836">
                  <a:extLst>
                    <a:ext uri="{9D8B030D-6E8A-4147-A177-3AD203B41FA5}">
                      <a16:colId xmlns:a16="http://schemas.microsoft.com/office/drawing/2014/main" val="3499236005"/>
                    </a:ext>
                  </a:extLst>
                </a:gridCol>
              </a:tblGrid>
              <a:tr h="297181">
                <a:tc>
                  <a:txBody>
                    <a:bodyPr/>
                    <a:lstStyle/>
                    <a:p>
                      <a:pPr algn="l" fontAlgn="b"/>
                      <a:r>
                        <a:rPr lang="en-US" sz="1400" u="none" strike="noStrike" dirty="0" smtClean="0">
                          <a:solidFill>
                            <a:schemeClr val="bg1"/>
                          </a:solidFill>
                          <a:effectLst/>
                        </a:rPr>
                        <a:t>WACC Element</a:t>
                      </a:r>
                      <a:endParaRPr lang="en-US" sz="1400" b="1" i="0" u="none" strike="noStrike" dirty="0">
                        <a:solidFill>
                          <a:schemeClr val="bg1"/>
                        </a:solidFill>
                        <a:effectLst/>
                        <a:latin typeface="Calibri" panose="020F0502020204030204" pitchFamily="34" charset="0"/>
                      </a:endParaRPr>
                    </a:p>
                  </a:txBody>
                  <a:tcPr marL="9525" marR="9525" marT="9525" marB="0" anchor="b">
                    <a:solidFill>
                      <a:schemeClr val="tx1">
                        <a:lumMod val="50000"/>
                        <a:lumOff val="50000"/>
                      </a:schemeClr>
                    </a:solidFill>
                  </a:tcPr>
                </a:tc>
                <a:tc>
                  <a:txBody>
                    <a:bodyPr/>
                    <a:lstStyle/>
                    <a:p>
                      <a:pPr algn="ctr" fontAlgn="b"/>
                      <a:r>
                        <a:rPr lang="en-US" sz="1400" u="none" strike="noStrike" dirty="0">
                          <a:solidFill>
                            <a:schemeClr val="bg1"/>
                          </a:solidFill>
                          <a:effectLst/>
                        </a:rPr>
                        <a:t>Weight</a:t>
                      </a:r>
                      <a:endParaRPr lang="en-US" sz="1400" b="1" i="0" u="none" strike="noStrike" dirty="0">
                        <a:solidFill>
                          <a:schemeClr val="bg1"/>
                        </a:solidFill>
                        <a:effectLst/>
                        <a:latin typeface="Calibri" panose="020F0502020204030204" pitchFamily="34" charset="0"/>
                      </a:endParaRPr>
                    </a:p>
                  </a:txBody>
                  <a:tcPr marL="9525" marR="9525" marT="9525" marB="0" anchor="b">
                    <a:solidFill>
                      <a:schemeClr val="tx1">
                        <a:lumMod val="50000"/>
                        <a:lumOff val="50000"/>
                      </a:schemeClr>
                    </a:solidFill>
                  </a:tcPr>
                </a:tc>
                <a:tc>
                  <a:txBody>
                    <a:bodyPr/>
                    <a:lstStyle/>
                    <a:p>
                      <a:pPr algn="ctr" fontAlgn="b"/>
                      <a:r>
                        <a:rPr lang="en-US" sz="1400" u="none" strike="noStrike" dirty="0">
                          <a:solidFill>
                            <a:schemeClr val="bg1"/>
                          </a:solidFill>
                          <a:effectLst/>
                        </a:rPr>
                        <a:t>Cost</a:t>
                      </a:r>
                      <a:endParaRPr lang="en-US" sz="1400" b="1" i="0" u="none" strike="noStrike" dirty="0">
                        <a:solidFill>
                          <a:schemeClr val="bg1"/>
                        </a:solidFill>
                        <a:effectLst/>
                        <a:latin typeface="Calibri" panose="020F0502020204030204" pitchFamily="34" charset="0"/>
                      </a:endParaRPr>
                    </a:p>
                  </a:txBody>
                  <a:tcPr marL="9525" marR="9525" marT="9525" marB="0" anchor="b">
                    <a:solidFill>
                      <a:schemeClr val="tx1">
                        <a:lumMod val="50000"/>
                        <a:lumOff val="50000"/>
                      </a:schemeClr>
                    </a:solidFill>
                  </a:tcPr>
                </a:tc>
                <a:tc>
                  <a:txBody>
                    <a:bodyPr/>
                    <a:lstStyle/>
                    <a:p>
                      <a:pPr algn="ctr" fontAlgn="b"/>
                      <a:r>
                        <a:rPr lang="en-US" sz="1400" u="none" strike="noStrike" dirty="0">
                          <a:solidFill>
                            <a:schemeClr val="bg1"/>
                          </a:solidFill>
                          <a:effectLst/>
                        </a:rPr>
                        <a:t>Weighted</a:t>
                      </a:r>
                      <a:endParaRPr lang="en-US" sz="1400" b="1" i="0" u="none" strike="noStrike" dirty="0">
                        <a:solidFill>
                          <a:schemeClr val="bg1"/>
                        </a:solidFill>
                        <a:effectLst/>
                        <a:latin typeface="Calibri" panose="020F0502020204030204" pitchFamily="34" charset="0"/>
                      </a:endParaRPr>
                    </a:p>
                  </a:txBody>
                  <a:tcPr marL="9525" marR="9525" marT="9525" marB="0" anchor="b">
                    <a:solidFill>
                      <a:schemeClr val="tx1">
                        <a:lumMod val="50000"/>
                        <a:lumOff val="50000"/>
                      </a:schemeClr>
                    </a:solidFill>
                  </a:tcPr>
                </a:tc>
                <a:tc>
                  <a:txBody>
                    <a:bodyPr/>
                    <a:lstStyle/>
                    <a:p>
                      <a:pPr algn="l" fontAlgn="b"/>
                      <a:endParaRPr lang="en-US" sz="1400" b="0" i="0" u="none" strike="noStrike" dirty="0">
                        <a:solidFill>
                          <a:schemeClr val="bg1"/>
                        </a:solidFill>
                        <a:effectLst/>
                        <a:latin typeface="Calibri" panose="020F0502020204030204" pitchFamily="34" charset="0"/>
                      </a:endParaRPr>
                    </a:p>
                  </a:txBody>
                  <a:tcPr marL="9525" marR="9525" marT="9525" marB="0" anchor="b">
                    <a:solidFill>
                      <a:schemeClr val="tx1">
                        <a:lumMod val="50000"/>
                        <a:lumOff val="50000"/>
                      </a:schemeClr>
                    </a:solidFill>
                  </a:tcPr>
                </a:tc>
                <a:extLst>
                  <a:ext uri="{0D108BD9-81ED-4DB2-BD59-A6C34878D82A}">
                    <a16:rowId xmlns:a16="http://schemas.microsoft.com/office/drawing/2014/main" val="1777460577"/>
                  </a:ext>
                </a:extLst>
              </a:tr>
              <a:tr h="206824">
                <a:tc>
                  <a:txBody>
                    <a:bodyPr/>
                    <a:lstStyle/>
                    <a:p>
                      <a:pPr algn="l" fontAlgn="b"/>
                      <a:r>
                        <a:rPr lang="en-US" sz="1400" u="none" strike="noStrike" dirty="0">
                          <a:effectLst/>
                        </a:rPr>
                        <a:t>Long Term Debt</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smtClean="0">
                          <a:effectLst/>
                        </a:rPr>
                        <a:t>47%</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smtClean="0">
                          <a:effectLst/>
                        </a:rPr>
                        <a:t>1.90%</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smtClean="0">
                          <a:effectLst/>
                        </a:rPr>
                        <a:t>0.89%</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B w="12700" cap="flat" cmpd="sng" algn="ctr">
                      <a:noFill/>
                      <a:prstDash val="solid"/>
                      <a:round/>
                      <a:headEnd type="none" w="med" len="med"/>
                      <a:tailEnd type="none" w="med" len="med"/>
                    </a:lnB>
                  </a:tcPr>
                </a:tc>
                <a:extLst>
                  <a:ext uri="{0D108BD9-81ED-4DB2-BD59-A6C34878D82A}">
                    <a16:rowId xmlns:a16="http://schemas.microsoft.com/office/drawing/2014/main" val="2442302334"/>
                  </a:ext>
                </a:extLst>
              </a:tr>
              <a:tr h="206824">
                <a:tc>
                  <a:txBody>
                    <a:bodyPr/>
                    <a:lstStyle/>
                    <a:p>
                      <a:pPr algn="l" fontAlgn="b"/>
                      <a:r>
                        <a:rPr lang="en-US" sz="1400" u="none" strike="noStrike" dirty="0">
                          <a:effectLst/>
                        </a:rPr>
                        <a:t>Preferred Stock</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smtClean="0">
                          <a:effectLst/>
                        </a:rPr>
                        <a:t>-</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smtClean="0">
                          <a:effectLst/>
                        </a:rPr>
                        <a:t>-</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smtClean="0">
                          <a:effectLst/>
                        </a:rPr>
                        <a:t>-</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548204632"/>
                  </a:ext>
                </a:extLst>
              </a:tr>
              <a:tr h="206824">
                <a:tc>
                  <a:txBody>
                    <a:bodyPr/>
                    <a:lstStyle/>
                    <a:p>
                      <a:pPr algn="l" fontAlgn="b"/>
                      <a:r>
                        <a:rPr lang="en-US" sz="1400" u="none" strike="noStrike" dirty="0">
                          <a:effectLst/>
                        </a:rPr>
                        <a:t>Common Stock</a:t>
                      </a:r>
                      <a:endParaRPr lang="en-US" sz="1400" b="0" i="0" u="none" strike="noStrike" dirty="0">
                        <a:solidFill>
                          <a:srgbClr val="000000"/>
                        </a:solidFill>
                        <a:effectLst/>
                        <a:latin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smtClean="0">
                          <a:effectLst/>
                        </a:rPr>
                        <a:t>53%</a:t>
                      </a:r>
                      <a:endParaRPr lang="en-US" sz="1400" b="0" i="0" u="none" strike="noStrike" dirty="0">
                        <a:solidFill>
                          <a:srgbClr val="000000"/>
                        </a:solidFill>
                        <a:effectLst/>
                        <a:latin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smtClean="0">
                          <a:effectLst/>
                        </a:rPr>
                        <a:t>9.65%</a:t>
                      </a:r>
                      <a:endParaRPr lang="en-US" sz="1400" b="0" i="0" u="none" strike="noStrike" dirty="0">
                        <a:solidFill>
                          <a:srgbClr val="000000"/>
                        </a:solidFill>
                        <a:effectLst/>
                        <a:latin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smtClean="0">
                          <a:effectLst/>
                        </a:rPr>
                        <a:t>5.11%</a:t>
                      </a:r>
                      <a:endParaRPr lang="en-US" sz="1400" b="0" i="0" u="none" strike="noStrike" dirty="0">
                        <a:solidFill>
                          <a:srgbClr val="000000"/>
                        </a:solidFill>
                        <a:effectLst/>
                        <a:latin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l" fontAlgn="b"/>
                      <a:r>
                        <a:rPr lang="en-US" sz="1400" u="none" strike="noStrike" dirty="0">
                          <a:effectLst/>
                        </a:rPr>
                        <a:t> </a:t>
                      </a:r>
                      <a:endParaRPr lang="en-US" sz="1400" b="0" i="0" u="none" strike="noStrike" dirty="0">
                        <a:solidFill>
                          <a:srgbClr val="000000"/>
                        </a:solidFill>
                        <a:effectLst/>
                        <a:latin typeface="Calibri" panose="020F0502020204030204" pitchFamily="34" charset="0"/>
                      </a:endParaRPr>
                    </a:p>
                  </a:txBody>
                  <a:tcPr marL="9525" marR="9525" marT="9525" marB="0" anchor="b">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7710988"/>
                  </a:ext>
                </a:extLst>
              </a:tr>
              <a:tr h="221082">
                <a:tc>
                  <a:txBody>
                    <a:bodyPr/>
                    <a:lstStyle/>
                    <a:p>
                      <a:pPr algn="l" fontAlgn="b"/>
                      <a:r>
                        <a:rPr lang="en-US" sz="1400" u="none" strike="noStrike" dirty="0" smtClean="0">
                          <a:effectLst/>
                        </a:rPr>
                        <a:t>   Total</a:t>
                      </a:r>
                      <a:endParaRPr lang="en-US" sz="1400" b="1"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b"/>
                      <a:endParaRPr lang="en-US" sz="1400" b="1"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b"/>
                      <a:r>
                        <a:rPr lang="en-US" sz="1400" u="none" strike="noStrike" dirty="0" smtClean="0">
                          <a:effectLst/>
                        </a:rPr>
                        <a:t>6.01%</a:t>
                      </a:r>
                      <a:endParaRPr lang="en-US" sz="1400" b="1"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fontAlgn="b"/>
                      <a:r>
                        <a:rPr lang="en-US" sz="1400" u="none" strike="noStrike" dirty="0" smtClean="0">
                          <a:effectLst/>
                        </a:rPr>
                        <a:t>= Return</a:t>
                      </a:r>
                      <a:endParaRPr lang="en-US" sz="1400" b="1"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68692285"/>
                  </a:ext>
                </a:extLst>
              </a:tr>
            </a:tbl>
          </a:graphicData>
        </a:graphic>
      </p:graphicFrame>
      <p:sp>
        <p:nvSpPr>
          <p:cNvPr id="8" name="TextBox 7"/>
          <p:cNvSpPr txBox="1"/>
          <p:nvPr/>
        </p:nvSpPr>
        <p:spPr>
          <a:xfrm>
            <a:off x="342900" y="6043353"/>
            <a:ext cx="8269085" cy="307369"/>
          </a:xfrm>
          <a:prstGeom prst="rect">
            <a:avLst/>
          </a:prstGeom>
          <a:noFill/>
        </p:spPr>
        <p:txBody>
          <a:bodyPr wrap="square" lIns="0" tIns="0" rIns="0" bIns="0" rtlCol="0">
            <a:noAutofit/>
          </a:bodyPr>
          <a:lstStyle/>
          <a:p>
            <a:r>
              <a:rPr lang="en-US" sz="1200" dirty="0" smtClean="0"/>
              <a:t>Refer to Attachment 3 (Cost Support worksheet) in the published 2022 Annual Projection for more detail.</a:t>
            </a:r>
          </a:p>
        </p:txBody>
      </p:sp>
    </p:spTree>
    <p:extLst>
      <p:ext uri="{BB962C8B-B14F-4D97-AF65-F5344CB8AC3E}">
        <p14:creationId xmlns:p14="http://schemas.microsoft.com/office/powerpoint/2010/main" val="1021108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 Containment/Risk Sharing Mechanisms</a:t>
            </a:r>
            <a:endParaRPr lang="en-GB" dirty="0"/>
          </a:p>
        </p:txBody>
      </p:sp>
      <p:sp>
        <p:nvSpPr>
          <p:cNvPr id="10" name="Content Placeholder 9"/>
          <p:cNvSpPr>
            <a:spLocks noGrp="1"/>
          </p:cNvSpPr>
          <p:nvPr>
            <p:ph idx="1"/>
          </p:nvPr>
        </p:nvSpPr>
        <p:spPr>
          <a:xfrm>
            <a:off x="342899" y="1493882"/>
            <a:ext cx="8601595" cy="3753863"/>
          </a:xfrm>
        </p:spPr>
        <p:txBody>
          <a:bodyPr/>
          <a:lstStyle/>
          <a:p>
            <a:pPr marL="0" indent="0" algn="l">
              <a:buNone/>
            </a:pPr>
            <a:r>
              <a:rPr lang="en-US" dirty="0" smtClean="0">
                <a:solidFill>
                  <a:schemeClr val="tx1"/>
                </a:solidFill>
              </a:rPr>
              <a:t>LSPG New York is bound by certain cost containment and risk sharing mechanisms for the Project defined in the project proposal and settlement agreement</a:t>
            </a:r>
          </a:p>
          <a:p>
            <a:pPr algn="l"/>
            <a:r>
              <a:rPr lang="en-US" b="1" dirty="0" smtClean="0"/>
              <a:t>Cost </a:t>
            </a:r>
            <a:r>
              <a:rPr lang="en-US" b="1" dirty="0"/>
              <a:t>Cap</a:t>
            </a:r>
            <a:r>
              <a:rPr lang="en-US" baseline="30000" dirty="0"/>
              <a:t>1</a:t>
            </a:r>
            <a:r>
              <a:rPr lang="en-US" b="1" dirty="0"/>
              <a:t> </a:t>
            </a:r>
            <a:r>
              <a:rPr lang="en-US" dirty="0"/>
              <a:t>– </a:t>
            </a:r>
            <a:r>
              <a:rPr lang="en-US" dirty="0" smtClean="0"/>
              <a:t>Twenty percent of Project </a:t>
            </a:r>
            <a:r>
              <a:rPr lang="en-US" dirty="0"/>
              <a:t>costs </a:t>
            </a:r>
            <a:r>
              <a:rPr lang="en-US" dirty="0" smtClean="0"/>
              <a:t>greater than the </a:t>
            </a:r>
            <a:r>
              <a:rPr lang="en-US" dirty="0"/>
              <a:t>binding cost cap of </a:t>
            </a:r>
            <a:r>
              <a:rPr lang="en-US" dirty="0" smtClean="0"/>
              <a:t>$316.5 million plus AFUDC do not receive any ROE.</a:t>
            </a:r>
            <a:endParaRPr lang="en-US" baseline="30000" dirty="0"/>
          </a:p>
          <a:p>
            <a:pPr algn="l"/>
            <a:r>
              <a:rPr lang="en-US" b="1" dirty="0" smtClean="0"/>
              <a:t>Adjusted Cost Cap</a:t>
            </a:r>
            <a:r>
              <a:rPr lang="en-US" baseline="30000" dirty="0" smtClean="0"/>
              <a:t>1</a:t>
            </a:r>
            <a:r>
              <a:rPr lang="en-US" b="1" dirty="0" smtClean="0"/>
              <a:t> </a:t>
            </a:r>
            <a:r>
              <a:rPr lang="en-US" dirty="0"/>
              <a:t>– Project costs </a:t>
            </a:r>
            <a:r>
              <a:rPr lang="en-US" dirty="0" smtClean="0"/>
              <a:t>below $261 million plus AFUDC earn tiered ROE incentives. </a:t>
            </a:r>
          </a:p>
          <a:p>
            <a:endParaRPr lang="en-US" dirty="0"/>
          </a:p>
          <a:p>
            <a:endParaRPr lang="en-US" i="1" dirty="0">
              <a:solidFill>
                <a:schemeClr val="bg1">
                  <a:lumMod val="50000"/>
                </a:schemeClr>
              </a:solidFill>
            </a:endParaRPr>
          </a:p>
          <a:p>
            <a:endParaRPr lang="en-US" dirty="0"/>
          </a:p>
        </p:txBody>
      </p:sp>
      <p:sp>
        <p:nvSpPr>
          <p:cNvPr id="11" name="Text Placeholder 10"/>
          <p:cNvSpPr>
            <a:spLocks noGrp="1"/>
          </p:cNvSpPr>
          <p:nvPr>
            <p:ph type="body" sz="quarter" idx="15"/>
          </p:nvPr>
        </p:nvSpPr>
        <p:spPr/>
        <p:txBody>
          <a:bodyPr/>
          <a:lstStyle/>
          <a:p>
            <a:endParaRPr lang="en-US" dirty="0"/>
          </a:p>
        </p:txBody>
      </p:sp>
      <p:sp>
        <p:nvSpPr>
          <p:cNvPr id="8" name="TextBox 7"/>
          <p:cNvSpPr txBox="1"/>
          <p:nvPr/>
        </p:nvSpPr>
        <p:spPr>
          <a:xfrm>
            <a:off x="342900" y="960657"/>
            <a:ext cx="8413867" cy="239330"/>
          </a:xfrm>
          <a:prstGeom prst="rect">
            <a:avLst/>
          </a:prstGeom>
          <a:noFill/>
        </p:spPr>
        <p:txBody>
          <a:bodyPr wrap="square" lIns="0" tIns="0" rIns="0" bIns="0" rtlCol="0">
            <a:noAutofit/>
          </a:bodyPr>
          <a:lstStyle/>
          <a:p>
            <a:endParaRPr lang="en-US" sz="1300" i="1" dirty="0" smtClean="0">
              <a:solidFill>
                <a:schemeClr val="bg1">
                  <a:lumMod val="50000"/>
                </a:schemeClr>
              </a:solidFill>
            </a:endParaRPr>
          </a:p>
        </p:txBody>
      </p:sp>
      <p:sp>
        <p:nvSpPr>
          <p:cNvPr id="9" name="TextBox 8"/>
          <p:cNvSpPr txBox="1"/>
          <p:nvPr/>
        </p:nvSpPr>
        <p:spPr>
          <a:xfrm>
            <a:off x="342900" y="6023552"/>
            <a:ext cx="6553897" cy="507958"/>
          </a:xfrm>
          <a:prstGeom prst="rect">
            <a:avLst/>
          </a:prstGeom>
          <a:noFill/>
        </p:spPr>
        <p:txBody>
          <a:bodyPr wrap="square" lIns="0" tIns="0" rIns="0" bIns="0" rtlCol="0">
            <a:noAutofit/>
          </a:bodyPr>
          <a:lstStyle/>
          <a:p>
            <a:r>
              <a:rPr lang="en-US" sz="1200" baseline="30000" dirty="0" smtClean="0"/>
              <a:t>1</a:t>
            </a:r>
            <a:r>
              <a:rPr lang="en-US" sz="1200" dirty="0" smtClean="0"/>
              <a:t> </a:t>
            </a:r>
            <a:r>
              <a:rPr lang="en-US" sz="1200" dirty="0"/>
              <a:t>As defined in and subject to the </a:t>
            </a:r>
            <a:r>
              <a:rPr lang="en-US" sz="1200" dirty="0" smtClean="0"/>
              <a:t>settlement agreement in ER20-716.</a:t>
            </a:r>
            <a:endParaRPr lang="en-US" sz="1200" dirty="0"/>
          </a:p>
          <a:p>
            <a:endParaRPr lang="en-US" sz="1200" dirty="0" smtClean="0"/>
          </a:p>
          <a:p>
            <a:endParaRPr lang="en-US" sz="1200" dirty="0" smtClean="0"/>
          </a:p>
        </p:txBody>
      </p:sp>
    </p:spTree>
    <p:extLst>
      <p:ext uri="{BB962C8B-B14F-4D97-AF65-F5344CB8AC3E}">
        <p14:creationId xmlns:p14="http://schemas.microsoft.com/office/powerpoint/2010/main" val="24464225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 Containment /Risk Sharing Mechanisms</a:t>
            </a:r>
            <a:endParaRPr lang="en-US" dirty="0"/>
          </a:p>
        </p:txBody>
      </p:sp>
      <p:sp>
        <p:nvSpPr>
          <p:cNvPr id="3" name="Content Placeholder 2"/>
          <p:cNvSpPr>
            <a:spLocks noGrp="1"/>
          </p:cNvSpPr>
          <p:nvPr>
            <p:ph idx="1"/>
          </p:nvPr>
        </p:nvSpPr>
        <p:spPr>
          <a:xfrm>
            <a:off x="342900" y="1518821"/>
            <a:ext cx="8576656" cy="3753863"/>
          </a:xfrm>
        </p:spPr>
        <p:txBody>
          <a:bodyPr/>
          <a:lstStyle/>
          <a:p>
            <a:pPr marL="0" indent="0" algn="l">
              <a:buNone/>
            </a:pPr>
            <a:r>
              <a:rPr lang="en-US" dirty="0" smtClean="0">
                <a:solidFill>
                  <a:srgbClr val="000000"/>
                </a:solidFill>
              </a:rPr>
              <a:t>During construction period</a:t>
            </a:r>
          </a:p>
          <a:p>
            <a:pPr algn="l">
              <a:spcBef>
                <a:spcPts val="600"/>
              </a:spcBef>
            </a:pPr>
            <a:r>
              <a:rPr lang="en-US" dirty="0" smtClean="0">
                <a:solidFill>
                  <a:srgbClr val="000000"/>
                </a:solidFill>
              </a:rPr>
              <a:t>Each June </a:t>
            </a:r>
            <a:r>
              <a:rPr lang="en-US" dirty="0">
                <a:solidFill>
                  <a:srgbClr val="000000"/>
                </a:solidFill>
              </a:rPr>
              <a:t>30 </a:t>
            </a:r>
            <a:r>
              <a:rPr lang="en-US" dirty="0" smtClean="0">
                <a:solidFill>
                  <a:srgbClr val="000000"/>
                </a:solidFill>
              </a:rPr>
              <a:t>– Cost </a:t>
            </a:r>
            <a:r>
              <a:rPr lang="en-US" dirty="0">
                <a:solidFill>
                  <a:srgbClr val="000000"/>
                </a:solidFill>
              </a:rPr>
              <a:t>updates </a:t>
            </a:r>
            <a:r>
              <a:rPr lang="en-US" dirty="0" smtClean="0">
                <a:solidFill>
                  <a:srgbClr val="000000"/>
                </a:solidFill>
              </a:rPr>
              <a:t>with annual informational filing including</a:t>
            </a:r>
            <a:endParaRPr lang="en-US" dirty="0">
              <a:solidFill>
                <a:srgbClr val="000000"/>
              </a:solidFill>
            </a:endParaRPr>
          </a:p>
          <a:p>
            <a:pPr lvl="2" algn="l"/>
            <a:r>
              <a:rPr lang="en-US" dirty="0" smtClean="0">
                <a:solidFill>
                  <a:srgbClr val="000000"/>
                </a:solidFill>
              </a:rPr>
              <a:t>Unforeseeable costs</a:t>
            </a:r>
          </a:p>
          <a:p>
            <a:pPr lvl="2" algn="l"/>
            <a:r>
              <a:rPr lang="en-US" dirty="0" smtClean="0">
                <a:solidFill>
                  <a:srgbClr val="000000"/>
                </a:solidFill>
              </a:rPr>
              <a:t>Third-party costs</a:t>
            </a:r>
          </a:p>
          <a:p>
            <a:pPr marL="0" indent="0" algn="l">
              <a:buNone/>
            </a:pPr>
            <a:r>
              <a:rPr lang="en-US" dirty="0" smtClean="0">
                <a:solidFill>
                  <a:srgbClr val="000000"/>
                </a:solidFill>
              </a:rPr>
              <a:t>Following entire Segment A project placed in service</a:t>
            </a:r>
          </a:p>
          <a:p>
            <a:pPr algn="l">
              <a:spcBef>
                <a:spcPts val="600"/>
              </a:spcBef>
            </a:pPr>
            <a:r>
              <a:rPr lang="en-US" dirty="0" smtClean="0">
                <a:solidFill>
                  <a:srgbClr val="000000"/>
                </a:solidFill>
              </a:rPr>
              <a:t>Within six months – informational work paper providing </a:t>
            </a:r>
          </a:p>
          <a:p>
            <a:pPr lvl="2" algn="l"/>
            <a:r>
              <a:rPr lang="en-US" dirty="0" smtClean="0">
                <a:solidFill>
                  <a:srgbClr val="000000"/>
                </a:solidFill>
              </a:rPr>
              <a:t>Final </a:t>
            </a:r>
            <a:r>
              <a:rPr lang="en-US" dirty="0">
                <a:solidFill>
                  <a:srgbClr val="000000"/>
                </a:solidFill>
              </a:rPr>
              <a:t>assets owned by </a:t>
            </a:r>
            <a:r>
              <a:rPr lang="en-US" dirty="0" smtClean="0">
                <a:solidFill>
                  <a:srgbClr val="000000"/>
                </a:solidFill>
              </a:rPr>
              <a:t>LSPG New York </a:t>
            </a:r>
            <a:r>
              <a:rPr lang="en-US" dirty="0">
                <a:solidFill>
                  <a:srgbClr val="000000"/>
                </a:solidFill>
              </a:rPr>
              <a:t>and </a:t>
            </a:r>
            <a:r>
              <a:rPr lang="en-US" dirty="0" smtClean="0">
                <a:solidFill>
                  <a:srgbClr val="000000"/>
                </a:solidFill>
              </a:rPr>
              <a:t>NYPA</a:t>
            </a:r>
          </a:p>
          <a:p>
            <a:pPr lvl="2" algn="l"/>
            <a:r>
              <a:rPr lang="en-US" dirty="0" smtClean="0">
                <a:solidFill>
                  <a:srgbClr val="000000"/>
                </a:solidFill>
              </a:rPr>
              <a:t>Total rate base </a:t>
            </a:r>
            <a:r>
              <a:rPr lang="en-US" dirty="0">
                <a:solidFill>
                  <a:srgbClr val="000000"/>
                </a:solidFill>
              </a:rPr>
              <a:t>of the </a:t>
            </a:r>
            <a:r>
              <a:rPr lang="en-US" dirty="0" smtClean="0">
                <a:solidFill>
                  <a:srgbClr val="000000"/>
                </a:solidFill>
              </a:rPr>
              <a:t>assets</a:t>
            </a:r>
          </a:p>
          <a:p>
            <a:pPr lvl="2" algn="l"/>
            <a:r>
              <a:rPr lang="en-US" dirty="0" smtClean="0">
                <a:solidFill>
                  <a:srgbClr val="000000"/>
                </a:solidFill>
              </a:rPr>
              <a:t>Accounting </a:t>
            </a:r>
            <a:r>
              <a:rPr lang="en-US" dirty="0">
                <a:solidFill>
                  <a:srgbClr val="000000"/>
                </a:solidFill>
              </a:rPr>
              <a:t>entries </a:t>
            </a:r>
            <a:r>
              <a:rPr lang="en-US" dirty="0" smtClean="0">
                <a:solidFill>
                  <a:srgbClr val="000000"/>
                </a:solidFill>
              </a:rPr>
              <a:t>for asset transfers between </a:t>
            </a:r>
            <a:r>
              <a:rPr lang="en-US" dirty="0">
                <a:solidFill>
                  <a:srgbClr val="000000"/>
                </a:solidFill>
              </a:rPr>
              <a:t>the parties that changed </a:t>
            </a:r>
            <a:r>
              <a:rPr lang="en-US" dirty="0" smtClean="0">
                <a:solidFill>
                  <a:srgbClr val="000000"/>
                </a:solidFill>
              </a:rPr>
              <a:t>ownership of any assets</a:t>
            </a:r>
          </a:p>
          <a:p>
            <a:pPr lvl="2" algn="l"/>
            <a:r>
              <a:rPr lang="en-US" dirty="0" smtClean="0">
                <a:solidFill>
                  <a:srgbClr val="000000"/>
                </a:solidFill>
              </a:rPr>
              <a:t>Costs </a:t>
            </a:r>
            <a:r>
              <a:rPr lang="en-US" dirty="0">
                <a:solidFill>
                  <a:srgbClr val="000000"/>
                </a:solidFill>
              </a:rPr>
              <a:t>greater than the “Cost Cap” or less than the “</a:t>
            </a:r>
            <a:r>
              <a:rPr lang="en-US" dirty="0" smtClean="0">
                <a:solidFill>
                  <a:srgbClr val="000000"/>
                </a:solidFill>
              </a:rPr>
              <a:t>Adjusted Cost </a:t>
            </a:r>
            <a:r>
              <a:rPr lang="en-US" dirty="0">
                <a:solidFill>
                  <a:srgbClr val="000000"/>
                </a:solidFill>
              </a:rPr>
              <a:t>Cap”</a:t>
            </a:r>
          </a:p>
          <a:p>
            <a:pPr marL="0" indent="0" algn="l">
              <a:buNone/>
            </a:pPr>
            <a:r>
              <a:rPr lang="en-US" dirty="0" smtClean="0">
                <a:solidFill>
                  <a:srgbClr val="000000"/>
                </a:solidFill>
              </a:rPr>
              <a:t>For the 2022 Projection, total </a:t>
            </a:r>
            <a:r>
              <a:rPr lang="en-US" dirty="0">
                <a:solidFill>
                  <a:srgbClr val="000000"/>
                </a:solidFill>
              </a:rPr>
              <a:t>project costs </a:t>
            </a:r>
            <a:r>
              <a:rPr lang="en-US" dirty="0" smtClean="0">
                <a:solidFill>
                  <a:srgbClr val="000000"/>
                </a:solidFill>
              </a:rPr>
              <a:t>are less </a:t>
            </a:r>
            <a:r>
              <a:rPr lang="en-US" dirty="0">
                <a:solidFill>
                  <a:srgbClr val="000000"/>
                </a:solidFill>
              </a:rPr>
              <a:t>than the Adjusted Cost Cap of $261 </a:t>
            </a:r>
            <a:r>
              <a:rPr lang="en-US" dirty="0" smtClean="0">
                <a:solidFill>
                  <a:srgbClr val="000000"/>
                </a:solidFill>
              </a:rPr>
              <a:t>million + AFUDC, so cost </a:t>
            </a:r>
            <a:r>
              <a:rPr lang="en-US" dirty="0">
                <a:solidFill>
                  <a:srgbClr val="000000"/>
                </a:solidFill>
              </a:rPr>
              <a:t>containment </a:t>
            </a:r>
            <a:r>
              <a:rPr lang="en-US" dirty="0" smtClean="0">
                <a:solidFill>
                  <a:srgbClr val="000000"/>
                </a:solidFill>
              </a:rPr>
              <a:t>and risk sharing mechanisms have not been applied to avoid unintended ROE </a:t>
            </a:r>
            <a:r>
              <a:rPr lang="en-US" dirty="0">
                <a:solidFill>
                  <a:srgbClr val="000000"/>
                </a:solidFill>
              </a:rPr>
              <a:t>adders</a:t>
            </a:r>
            <a:r>
              <a:rPr lang="en-US" dirty="0" smtClean="0">
                <a:solidFill>
                  <a:srgbClr val="000000"/>
                </a:solidFill>
              </a:rPr>
              <a:t>. Cost </a:t>
            </a:r>
            <a:r>
              <a:rPr lang="en-US" dirty="0">
                <a:solidFill>
                  <a:srgbClr val="000000"/>
                </a:solidFill>
              </a:rPr>
              <a:t>containment and risk </a:t>
            </a:r>
            <a:r>
              <a:rPr lang="en-US" dirty="0" smtClean="0">
                <a:solidFill>
                  <a:srgbClr val="000000"/>
                </a:solidFill>
              </a:rPr>
              <a:t>sharing </a:t>
            </a:r>
            <a:r>
              <a:rPr lang="en-US" dirty="0">
                <a:solidFill>
                  <a:srgbClr val="000000"/>
                </a:solidFill>
              </a:rPr>
              <a:t>mechanisms </a:t>
            </a:r>
            <a:r>
              <a:rPr lang="en-US" dirty="0" smtClean="0">
                <a:solidFill>
                  <a:srgbClr val="000000"/>
                </a:solidFill>
              </a:rPr>
              <a:t>will be applied when the entire Segment A Project is placed in service.</a:t>
            </a:r>
          </a:p>
          <a:p>
            <a:endParaRPr lang="en-US" sz="1800" dirty="0">
              <a:solidFill>
                <a:srgbClr val="000000"/>
              </a:solidFill>
            </a:endParaRPr>
          </a:p>
        </p:txBody>
      </p:sp>
      <p:sp>
        <p:nvSpPr>
          <p:cNvPr id="4" name="Text Placeholder 3"/>
          <p:cNvSpPr>
            <a:spLocks noGrp="1"/>
          </p:cNvSpPr>
          <p:nvPr>
            <p:ph type="body" sz="quarter" idx="15"/>
          </p:nvPr>
        </p:nvSpPr>
        <p:spPr/>
        <p:txBody>
          <a:bodyPr/>
          <a:lstStyle/>
          <a:p>
            <a:r>
              <a:rPr lang="en-US" dirty="0" smtClean="0"/>
              <a:t>Reporting Overview </a:t>
            </a:r>
            <a:r>
              <a:rPr lang="en-US" b="0" dirty="0" smtClean="0"/>
              <a:t>(Protocols Section 7)</a:t>
            </a:r>
            <a:endParaRPr lang="en-US" b="0" dirty="0"/>
          </a:p>
        </p:txBody>
      </p:sp>
    </p:spTree>
    <p:extLst>
      <p:ext uri="{BB962C8B-B14F-4D97-AF65-F5344CB8AC3E}">
        <p14:creationId xmlns:p14="http://schemas.microsoft.com/office/powerpoint/2010/main" val="29999258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Discussion</a:t>
            </a:r>
            <a:endParaRPr lang="en-GB" dirty="0"/>
          </a:p>
        </p:txBody>
      </p:sp>
      <p:sp>
        <p:nvSpPr>
          <p:cNvPr id="8" name="Content Placeholder 7"/>
          <p:cNvSpPr>
            <a:spLocks noGrp="1"/>
          </p:cNvSpPr>
          <p:nvPr>
            <p:ph idx="1"/>
          </p:nvPr>
        </p:nvSpPr>
        <p:spPr>
          <a:xfrm>
            <a:off x="342900" y="1493882"/>
            <a:ext cx="8801100" cy="3753863"/>
          </a:xfrm>
        </p:spPr>
        <p:txBody>
          <a:bodyPr/>
          <a:lstStyle/>
          <a:p>
            <a:pPr marL="0" indent="0" algn="ctr">
              <a:buNone/>
            </a:pPr>
            <a:endParaRPr lang="en-US" dirty="0" smtClean="0"/>
          </a:p>
          <a:p>
            <a:pPr marL="0" indent="0" algn="l">
              <a:buNone/>
            </a:pPr>
            <a:r>
              <a:rPr lang="en-US" dirty="0" smtClean="0"/>
              <a:t>Formula rate materials are posted online:</a:t>
            </a:r>
            <a:endParaRPr lang="en-US" dirty="0"/>
          </a:p>
          <a:p>
            <a:pPr marL="168275" lvl="1" indent="0" algn="l">
              <a:buNone/>
            </a:pPr>
            <a:r>
              <a:rPr lang="en-US" dirty="0" smtClean="0">
                <a:hlinkClick r:id="rId3"/>
              </a:rPr>
              <a:t>lspgridnewyork.com/documents/</a:t>
            </a:r>
            <a:endParaRPr lang="en-US" dirty="0" smtClean="0">
              <a:hlinkClick r:id="rId4"/>
            </a:endParaRPr>
          </a:p>
          <a:p>
            <a:pPr marL="0" indent="0" algn="l">
              <a:buNone/>
            </a:pPr>
            <a:endParaRPr lang="en-US" dirty="0" smtClean="0"/>
          </a:p>
          <a:p>
            <a:pPr marL="0" indent="0" algn="l">
              <a:buNone/>
            </a:pPr>
            <a:endParaRPr lang="en-US" dirty="0" smtClean="0"/>
          </a:p>
          <a:p>
            <a:pPr marL="0" indent="0" algn="l">
              <a:buNone/>
            </a:pPr>
            <a:r>
              <a:rPr lang="en-US" dirty="0" smtClean="0"/>
              <a:t>Direct inquiries, information requests, and challenges to:</a:t>
            </a:r>
          </a:p>
          <a:p>
            <a:pPr marL="168275" lvl="1" indent="0" algn="l">
              <a:buNone/>
            </a:pPr>
            <a:r>
              <a:rPr lang="en-US" dirty="0" smtClean="0">
                <a:hlinkClick r:id="rId5"/>
              </a:rPr>
              <a:t>LSPGNYrates@lspgridnewyork.com</a:t>
            </a:r>
            <a:endParaRPr lang="en-US" dirty="0" smtClean="0"/>
          </a:p>
          <a:p>
            <a:pPr marL="168275" lvl="1" indent="0" algn="l">
              <a:buNone/>
            </a:pPr>
            <a:r>
              <a:rPr lang="en-US" dirty="0" smtClean="0"/>
              <a:t> </a:t>
            </a:r>
            <a:endParaRPr lang="en-US" dirty="0"/>
          </a:p>
        </p:txBody>
      </p:sp>
      <p:sp>
        <p:nvSpPr>
          <p:cNvPr id="5" name="Text Placeholder 4"/>
          <p:cNvSpPr>
            <a:spLocks noGrp="1"/>
          </p:cNvSpPr>
          <p:nvPr>
            <p:ph type="body" sz="quarter" idx="15"/>
          </p:nvPr>
        </p:nvSpPr>
        <p:spPr/>
        <p:txBody>
          <a:bodyPr/>
          <a:lstStyle/>
          <a:p>
            <a:endParaRPr lang="en-US" dirty="0"/>
          </a:p>
        </p:txBody>
      </p:sp>
    </p:spTree>
    <p:extLst>
      <p:ext uri="{BB962C8B-B14F-4D97-AF65-F5344CB8AC3E}">
        <p14:creationId xmlns:p14="http://schemas.microsoft.com/office/powerpoint/2010/main" val="26736563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Appendix</a:t>
            </a:r>
            <a:endParaRPr lang="en-US" b="1" dirty="0"/>
          </a:p>
        </p:txBody>
      </p:sp>
      <p:sp>
        <p:nvSpPr>
          <p:cNvPr id="3" name="Subtitle 2"/>
          <p:cNvSpPr>
            <a:spLocks noGrp="1"/>
          </p:cNvSpPr>
          <p:nvPr>
            <p:ph type="subTitle" idx="1"/>
          </p:nvPr>
        </p:nvSpPr>
        <p:spPr/>
        <p:txBody>
          <a:bodyPr/>
          <a:lstStyle/>
          <a:p>
            <a:r>
              <a:rPr lang="en-US" dirty="0" smtClean="0">
                <a:solidFill>
                  <a:schemeClr val="bg1"/>
                </a:solidFill>
              </a:rPr>
              <a:t> Disclaimer</a:t>
            </a:r>
          </a:p>
        </p:txBody>
      </p:sp>
    </p:spTree>
    <p:extLst>
      <p:ext uri="{BB962C8B-B14F-4D97-AF65-F5344CB8AC3E}">
        <p14:creationId xmlns:p14="http://schemas.microsoft.com/office/powerpoint/2010/main" val="40144661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Disclaimer</a:t>
            </a:r>
            <a:endParaRPr lang="en-GB" dirty="0"/>
          </a:p>
        </p:txBody>
      </p:sp>
      <p:sp>
        <p:nvSpPr>
          <p:cNvPr id="6" name="Content Placeholder 5"/>
          <p:cNvSpPr>
            <a:spLocks noGrp="1"/>
          </p:cNvSpPr>
          <p:nvPr>
            <p:ph idx="1"/>
          </p:nvPr>
        </p:nvSpPr>
        <p:spPr/>
        <p:txBody>
          <a:bodyPr>
            <a:normAutofit fontScale="62500" lnSpcReduction="20000"/>
          </a:bodyPr>
          <a:lstStyle/>
          <a:p>
            <a:pPr marL="0" indent="0">
              <a:buNone/>
            </a:pPr>
            <a:r>
              <a:rPr lang="en-US" dirty="0"/>
              <a:t>Notwithstanding requirements and terms defined in </a:t>
            </a:r>
            <a:r>
              <a:rPr lang="en-US" dirty="0" smtClean="0"/>
              <a:t>the LS Power Grid New York Corporation I (LSPG New York) </a:t>
            </a:r>
            <a:r>
              <a:rPr lang="en-US" dirty="0"/>
              <a:t>formula rate implementation protocols and terms commonly used in FERC ratemaking (e.g., ‘projected’, ‘projection’), this document and any related discussions may contain certain statements that describe </a:t>
            </a:r>
            <a:r>
              <a:rPr lang="en-US" dirty="0" smtClean="0"/>
              <a:t>LSPG New York management’s </a:t>
            </a:r>
            <a:r>
              <a:rPr lang="en-US" dirty="0"/>
              <a:t>beliefs concerning future financial performance, future business conditions and prospects, growth opportunities and the outlook for the electric transmission industry based upon information currently available. Such statements are “forward-looking” statements within the meaning of the Private Securities Litigation Reform Act of 1995. Forward-looking statements can be identified by the fact that they do not relate strictly to historical or current facts, and are often identified by words such as “anticipates”, “believes”, “intends”, “estimates”, “expects”, “projects”, “projected”, “shall”, “will”, “should”, “could”, “may” and similar phrases.  Such forward-looking statements are based upon assumptions management believes are reasonable. Such forward-looking statements are subject to important risks, uncertainties and other factors which could cause actual results, performance and achievements to differ materially from those expressed in, or implied by, these statements. These important risks, uncertainties and other factors include: future economic conditions in regional, national and international markets and their effects on prices, costs and availability of required goods and services; market perception of the energy industry and </a:t>
            </a:r>
            <a:r>
              <a:rPr lang="en-US" dirty="0" smtClean="0"/>
              <a:t>LSPG New York; </a:t>
            </a:r>
            <a:r>
              <a:rPr lang="en-US" dirty="0"/>
              <a:t>changes in business strategy, operations or development plans; the outcome of contract negotiations for goods and services; effects of current or proposed state and federal legislative and regulatory actions or developments, including deregulation, re-regulation and restructuring of the electric utility industry; decisions of regulators regarding rates that </a:t>
            </a:r>
            <a:r>
              <a:rPr lang="en-US" dirty="0" smtClean="0"/>
              <a:t>LSPG New York </a:t>
            </a:r>
            <a:r>
              <a:rPr lang="en-US" dirty="0"/>
              <a:t>may charge; adverse changes in applicable laws, regulations, rules, principles or practices governing tax, accounting and environmental matters; financial market conditions and performance, including changes in interest rates and credit spreads and in availability and cost of capital; impairments of long-lived assets or goodwill; credit ratings; inflation rates; effectiveness of risk management policies and procedures and the ability of counterparties to satisfy their contractual commitments; impact of terrorist acts, including cyber terrorism; and weather conditions, including weather-related damage.  Given these uncertainties, you should not rely on forward-looking information. </a:t>
            </a:r>
          </a:p>
          <a:p>
            <a:endParaRPr lang="en-US" dirty="0"/>
          </a:p>
        </p:txBody>
      </p:sp>
      <p:sp>
        <p:nvSpPr>
          <p:cNvPr id="3" name="Text Placeholder 2"/>
          <p:cNvSpPr>
            <a:spLocks noGrp="1"/>
          </p:cNvSpPr>
          <p:nvPr>
            <p:ph type="body" sz="quarter" idx="15"/>
          </p:nvPr>
        </p:nvSpPr>
        <p:spPr/>
        <p:txBody>
          <a:bodyPr/>
          <a:lstStyle/>
          <a:p>
            <a:endParaRPr lang="en-US" dirty="0">
              <a:solidFill>
                <a:schemeClr val="tx1"/>
              </a:solidFill>
            </a:endParaRPr>
          </a:p>
        </p:txBody>
      </p:sp>
    </p:spTree>
    <p:extLst>
      <p:ext uri="{BB962C8B-B14F-4D97-AF65-F5344CB8AC3E}">
        <p14:creationId xmlns:p14="http://schemas.microsoft.com/office/powerpoint/2010/main" val="1049158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Outline</a:t>
            </a:r>
            <a:endParaRPr lang="en-GB" dirty="0"/>
          </a:p>
        </p:txBody>
      </p:sp>
      <p:sp>
        <p:nvSpPr>
          <p:cNvPr id="6" name="Content Placeholder 5"/>
          <p:cNvSpPr>
            <a:spLocks noGrp="1"/>
          </p:cNvSpPr>
          <p:nvPr>
            <p:ph idx="1"/>
          </p:nvPr>
        </p:nvSpPr>
        <p:spPr/>
        <p:txBody>
          <a:bodyPr/>
          <a:lstStyle/>
          <a:p>
            <a:r>
              <a:rPr lang="en-US" dirty="0"/>
              <a:t>Introductions</a:t>
            </a:r>
          </a:p>
          <a:p>
            <a:r>
              <a:rPr lang="en-US" dirty="0"/>
              <a:t>Background</a:t>
            </a:r>
          </a:p>
          <a:p>
            <a:r>
              <a:rPr lang="en-US" dirty="0" smtClean="0"/>
              <a:t>Projection </a:t>
            </a:r>
            <a:r>
              <a:rPr lang="en-US" dirty="0"/>
              <a:t>for </a:t>
            </a:r>
            <a:r>
              <a:rPr lang="en-US" dirty="0" smtClean="0"/>
              <a:t>2022 </a:t>
            </a:r>
            <a:r>
              <a:rPr lang="en-US" dirty="0"/>
              <a:t>Rate Year </a:t>
            </a:r>
          </a:p>
          <a:p>
            <a:r>
              <a:rPr lang="en-US" dirty="0" smtClean="0"/>
              <a:t>Cost Containment Mechanisms</a:t>
            </a:r>
          </a:p>
          <a:p>
            <a:r>
              <a:rPr lang="en-US" dirty="0" smtClean="0"/>
              <a:t>Discussion </a:t>
            </a:r>
            <a:endParaRPr lang="en-US" dirty="0"/>
          </a:p>
          <a:p>
            <a:endParaRPr lang="en-US" dirty="0"/>
          </a:p>
          <a:p>
            <a:endParaRPr lang="en-US" dirty="0"/>
          </a:p>
        </p:txBody>
      </p:sp>
      <p:sp>
        <p:nvSpPr>
          <p:cNvPr id="5" name="Text Placeholder 4"/>
          <p:cNvSpPr>
            <a:spLocks noGrp="1"/>
          </p:cNvSpPr>
          <p:nvPr>
            <p:ph type="body" sz="quarter" idx="15"/>
          </p:nvPr>
        </p:nvSpPr>
        <p:spPr/>
        <p:txBody>
          <a:bodyPr/>
          <a:lstStyle/>
          <a:p>
            <a:endParaRPr lang="en-US" dirty="0"/>
          </a:p>
        </p:txBody>
      </p:sp>
    </p:spTree>
    <p:extLst>
      <p:ext uri="{BB962C8B-B14F-4D97-AF65-F5344CB8AC3E}">
        <p14:creationId xmlns:p14="http://schemas.microsoft.com/office/powerpoint/2010/main" val="18973559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Background</a:t>
            </a:r>
            <a:endParaRPr lang="en-US" b="1" dirty="0"/>
          </a:p>
        </p:txBody>
      </p:sp>
      <p:sp>
        <p:nvSpPr>
          <p:cNvPr id="3" name="Subtitle 2"/>
          <p:cNvSpPr>
            <a:spLocks noGrp="1"/>
          </p:cNvSpPr>
          <p:nvPr>
            <p:ph type="subTitle" idx="1"/>
          </p:nvPr>
        </p:nvSpPr>
        <p:spPr/>
        <p:txBody>
          <a:bodyPr/>
          <a:lstStyle/>
          <a:p>
            <a:r>
              <a:rPr lang="en-US" dirty="0">
                <a:solidFill>
                  <a:schemeClr val="bg1"/>
                </a:solidFill>
              </a:rPr>
              <a:t>Company, Project, and Formula Overview</a:t>
            </a:r>
          </a:p>
        </p:txBody>
      </p:sp>
    </p:spTree>
    <p:extLst>
      <p:ext uri="{BB962C8B-B14F-4D97-AF65-F5344CB8AC3E}">
        <p14:creationId xmlns:p14="http://schemas.microsoft.com/office/powerpoint/2010/main" val="170929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Background – General</a:t>
            </a:r>
            <a:endParaRPr lang="en-GB" dirty="0"/>
          </a:p>
        </p:txBody>
      </p:sp>
      <p:sp>
        <p:nvSpPr>
          <p:cNvPr id="8" name="Content Placeholder 7"/>
          <p:cNvSpPr>
            <a:spLocks noGrp="1"/>
          </p:cNvSpPr>
          <p:nvPr>
            <p:ph idx="1"/>
          </p:nvPr>
        </p:nvSpPr>
        <p:spPr/>
        <p:txBody>
          <a:bodyPr/>
          <a:lstStyle/>
          <a:p>
            <a:pPr algn="l"/>
            <a:r>
              <a:rPr lang="en-US" dirty="0" smtClean="0">
                <a:solidFill>
                  <a:srgbClr val="000000"/>
                </a:solidFill>
              </a:rPr>
              <a:t>LS Power Grid New York Corporation I (“LSPG New York”) </a:t>
            </a:r>
            <a:r>
              <a:rPr lang="en-US" dirty="0">
                <a:solidFill>
                  <a:srgbClr val="000000"/>
                </a:solidFill>
              </a:rPr>
              <a:t>is a transmission-only company </a:t>
            </a:r>
            <a:r>
              <a:rPr lang="en-US" dirty="0" smtClean="0">
                <a:solidFill>
                  <a:srgbClr val="000000"/>
                </a:solidFill>
              </a:rPr>
              <a:t>initially formed to </a:t>
            </a:r>
            <a:r>
              <a:rPr lang="en-US" dirty="0">
                <a:solidFill>
                  <a:srgbClr val="000000"/>
                </a:solidFill>
              </a:rPr>
              <a:t>develop, own, and operate </a:t>
            </a:r>
            <a:r>
              <a:rPr lang="en-US" dirty="0" smtClean="0">
                <a:solidFill>
                  <a:srgbClr val="000000"/>
                </a:solidFill>
              </a:rPr>
              <a:t>transmission projects in New York.  </a:t>
            </a:r>
            <a:endParaRPr lang="en-US" dirty="0">
              <a:solidFill>
                <a:srgbClr val="000000"/>
              </a:solidFill>
            </a:endParaRPr>
          </a:p>
          <a:p>
            <a:pPr algn="l"/>
            <a:r>
              <a:rPr lang="en-US" dirty="0" smtClean="0">
                <a:solidFill>
                  <a:srgbClr val="000000"/>
                </a:solidFill>
              </a:rPr>
              <a:t>LSPG New York, </a:t>
            </a:r>
            <a:r>
              <a:rPr lang="en-US" dirty="0">
                <a:solidFill>
                  <a:srgbClr val="000000"/>
                </a:solidFill>
              </a:rPr>
              <a:t>jointly with the New York Power Authority (“NYPA”), was </a:t>
            </a:r>
            <a:r>
              <a:rPr lang="en-US" dirty="0" smtClean="0">
                <a:solidFill>
                  <a:srgbClr val="000000"/>
                </a:solidFill>
              </a:rPr>
              <a:t>selected </a:t>
            </a:r>
            <a:r>
              <a:rPr lang="en-US" dirty="0">
                <a:solidFill>
                  <a:srgbClr val="000000"/>
                </a:solidFill>
              </a:rPr>
              <a:t>through NYISO’s Order No. </a:t>
            </a:r>
            <a:r>
              <a:rPr lang="en-US" dirty="0" smtClean="0">
                <a:solidFill>
                  <a:srgbClr val="000000"/>
                </a:solidFill>
              </a:rPr>
              <a:t>1000 </a:t>
            </a:r>
            <a:r>
              <a:rPr lang="en-US" dirty="0">
                <a:solidFill>
                  <a:srgbClr val="000000"/>
                </a:solidFill>
              </a:rPr>
              <a:t>competitive process to </a:t>
            </a:r>
            <a:r>
              <a:rPr lang="en-US" dirty="0" smtClean="0">
                <a:solidFill>
                  <a:srgbClr val="000000"/>
                </a:solidFill>
              </a:rPr>
              <a:t>develop new 345kV </a:t>
            </a:r>
            <a:r>
              <a:rPr lang="en-US" dirty="0">
                <a:solidFill>
                  <a:srgbClr val="000000"/>
                </a:solidFill>
              </a:rPr>
              <a:t>transmission facilities </a:t>
            </a:r>
            <a:r>
              <a:rPr lang="en-US" dirty="0" smtClean="0">
                <a:solidFill>
                  <a:srgbClr val="000000"/>
                </a:solidFill>
              </a:rPr>
              <a:t>between </a:t>
            </a:r>
            <a:r>
              <a:rPr lang="en-US" dirty="0">
                <a:solidFill>
                  <a:srgbClr val="000000"/>
                </a:solidFill>
              </a:rPr>
              <a:t>the existing Marcy/</a:t>
            </a:r>
            <a:r>
              <a:rPr lang="en-US" dirty="0" err="1">
                <a:solidFill>
                  <a:srgbClr val="000000"/>
                </a:solidFill>
              </a:rPr>
              <a:t>Edic</a:t>
            </a:r>
            <a:r>
              <a:rPr lang="en-US" dirty="0">
                <a:solidFill>
                  <a:srgbClr val="000000"/>
                </a:solidFill>
              </a:rPr>
              <a:t> substations </a:t>
            </a:r>
            <a:r>
              <a:rPr lang="en-US" dirty="0" smtClean="0">
                <a:solidFill>
                  <a:srgbClr val="000000"/>
                </a:solidFill>
              </a:rPr>
              <a:t>near Utica</a:t>
            </a:r>
            <a:r>
              <a:rPr lang="en-US" dirty="0">
                <a:solidFill>
                  <a:srgbClr val="000000"/>
                </a:solidFill>
              </a:rPr>
              <a:t>, New York and the existing New Scotland </a:t>
            </a:r>
            <a:r>
              <a:rPr lang="en-US" dirty="0" smtClean="0">
                <a:solidFill>
                  <a:srgbClr val="000000"/>
                </a:solidFill>
              </a:rPr>
              <a:t>and Rotterdam substations </a:t>
            </a:r>
            <a:r>
              <a:rPr lang="en-US" dirty="0">
                <a:solidFill>
                  <a:srgbClr val="000000"/>
                </a:solidFill>
              </a:rPr>
              <a:t>near Albany, New </a:t>
            </a:r>
            <a:r>
              <a:rPr lang="en-US" dirty="0" smtClean="0">
                <a:solidFill>
                  <a:srgbClr val="000000"/>
                </a:solidFill>
              </a:rPr>
              <a:t>York</a:t>
            </a:r>
          </a:p>
          <a:p>
            <a:pPr algn="l"/>
            <a:r>
              <a:rPr lang="en-US" dirty="0" smtClean="0">
                <a:solidFill>
                  <a:srgbClr val="000000"/>
                </a:solidFill>
              </a:rPr>
              <a:t>This </a:t>
            </a:r>
            <a:r>
              <a:rPr lang="en-US" dirty="0">
                <a:solidFill>
                  <a:srgbClr val="000000"/>
                </a:solidFill>
              </a:rPr>
              <a:t>Project is subject to certain cost cap, ROE, and equity capital structure commitments </a:t>
            </a:r>
            <a:r>
              <a:rPr lang="en-US" dirty="0" smtClean="0">
                <a:solidFill>
                  <a:srgbClr val="000000"/>
                </a:solidFill>
              </a:rPr>
              <a:t>defined in the protocols as part of </a:t>
            </a:r>
            <a:r>
              <a:rPr lang="en-US" dirty="0">
                <a:solidFill>
                  <a:srgbClr val="000000"/>
                </a:solidFill>
              </a:rPr>
              <a:t>LSPG New York’s </a:t>
            </a:r>
            <a:r>
              <a:rPr lang="en-US" dirty="0" smtClean="0">
                <a:solidFill>
                  <a:srgbClr val="000000"/>
                </a:solidFill>
              </a:rPr>
              <a:t>Public </a:t>
            </a:r>
            <a:r>
              <a:rPr lang="en-US" dirty="0">
                <a:solidFill>
                  <a:srgbClr val="000000"/>
                </a:solidFill>
              </a:rPr>
              <a:t>Policy Transmission Project </a:t>
            </a:r>
            <a:r>
              <a:rPr lang="en-US" dirty="0" smtClean="0">
                <a:solidFill>
                  <a:srgbClr val="000000"/>
                </a:solidFill>
              </a:rPr>
              <a:t>proposal and the settlement agreement in ER20-716.</a:t>
            </a:r>
            <a:endParaRPr lang="en-US" dirty="0">
              <a:solidFill>
                <a:srgbClr val="000000"/>
              </a:solidFill>
            </a:endParaRPr>
          </a:p>
          <a:p>
            <a:pPr algn="l"/>
            <a:r>
              <a:rPr lang="en-US" dirty="0" smtClean="0"/>
              <a:t>More </a:t>
            </a:r>
            <a:r>
              <a:rPr lang="en-US" dirty="0"/>
              <a:t>information is available at </a:t>
            </a:r>
            <a:r>
              <a:rPr lang="en-US" dirty="0" smtClean="0">
                <a:hlinkClick r:id="rId3"/>
              </a:rPr>
              <a:t>lspgridnewyork.com</a:t>
            </a:r>
            <a:r>
              <a:rPr lang="en-US" dirty="0" smtClean="0"/>
              <a:t> </a:t>
            </a:r>
            <a:endParaRPr lang="en-US" dirty="0"/>
          </a:p>
          <a:p>
            <a:endParaRPr lang="en-US" dirty="0"/>
          </a:p>
        </p:txBody>
      </p:sp>
      <p:sp>
        <p:nvSpPr>
          <p:cNvPr id="11" name="Text Placeholder 10"/>
          <p:cNvSpPr>
            <a:spLocks noGrp="1"/>
          </p:cNvSpPr>
          <p:nvPr>
            <p:ph type="body" sz="quarter" idx="15"/>
          </p:nvPr>
        </p:nvSpPr>
        <p:spPr/>
        <p:txBody>
          <a:bodyPr/>
          <a:lstStyle/>
          <a:p>
            <a:r>
              <a:rPr lang="en-US" dirty="0" smtClean="0"/>
              <a:t>Overview of the Company and the Project</a:t>
            </a:r>
            <a:endParaRPr lang="en-US" dirty="0"/>
          </a:p>
        </p:txBody>
      </p:sp>
    </p:spTree>
    <p:extLst>
      <p:ext uri="{BB962C8B-B14F-4D97-AF65-F5344CB8AC3E}">
        <p14:creationId xmlns:p14="http://schemas.microsoft.com/office/powerpoint/2010/main" val="22971746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 Regulatory</a:t>
            </a:r>
            <a:endParaRPr lang="en-US" dirty="0"/>
          </a:p>
        </p:txBody>
      </p:sp>
      <p:sp>
        <p:nvSpPr>
          <p:cNvPr id="3" name="Content Placeholder 2"/>
          <p:cNvSpPr>
            <a:spLocks noGrp="1"/>
          </p:cNvSpPr>
          <p:nvPr>
            <p:ph idx="1"/>
          </p:nvPr>
        </p:nvSpPr>
        <p:spPr/>
        <p:txBody>
          <a:bodyPr/>
          <a:lstStyle/>
          <a:p>
            <a:pPr algn="l"/>
            <a:endParaRPr lang="en-US" dirty="0" smtClean="0">
              <a:solidFill>
                <a:schemeClr val="tx1"/>
              </a:solidFill>
            </a:endParaRPr>
          </a:p>
          <a:p>
            <a:pPr algn="l"/>
            <a:r>
              <a:rPr lang="en-US" dirty="0" smtClean="0">
                <a:solidFill>
                  <a:schemeClr val="tx1"/>
                </a:solidFill>
              </a:rPr>
              <a:t>December </a:t>
            </a:r>
            <a:r>
              <a:rPr lang="en-US" dirty="0">
                <a:solidFill>
                  <a:schemeClr val="tx1"/>
                </a:solidFill>
              </a:rPr>
              <a:t>31, 2019 – LSPG New York </a:t>
            </a:r>
            <a:r>
              <a:rPr lang="en-US" dirty="0" smtClean="0">
                <a:solidFill>
                  <a:schemeClr val="tx1"/>
                </a:solidFill>
              </a:rPr>
              <a:t>submits in </a:t>
            </a:r>
            <a:r>
              <a:rPr lang="en-US" dirty="0">
                <a:solidFill>
                  <a:schemeClr val="tx1"/>
                </a:solidFill>
              </a:rPr>
              <a:t>Docket No. </a:t>
            </a:r>
            <a:r>
              <a:rPr lang="en-US" dirty="0" smtClean="0">
                <a:solidFill>
                  <a:schemeClr val="tx1"/>
                </a:solidFill>
              </a:rPr>
              <a:t>ER20-716 transmission formula </a:t>
            </a:r>
            <a:r>
              <a:rPr lang="en-US" dirty="0">
                <a:solidFill>
                  <a:schemeClr val="tx1"/>
                </a:solidFill>
              </a:rPr>
              <a:t>rate </a:t>
            </a:r>
            <a:r>
              <a:rPr lang="en-US" dirty="0" smtClean="0">
                <a:solidFill>
                  <a:schemeClr val="tx1"/>
                </a:solidFill>
              </a:rPr>
              <a:t>to be incorporated into NYISO tariff and requests certain incentive treatment. </a:t>
            </a:r>
            <a:endParaRPr lang="en-US" dirty="0">
              <a:solidFill>
                <a:schemeClr val="tx1"/>
              </a:solidFill>
            </a:endParaRPr>
          </a:p>
          <a:p>
            <a:pPr algn="l"/>
            <a:r>
              <a:rPr lang="en-US" dirty="0" smtClean="0">
                <a:solidFill>
                  <a:schemeClr val="tx1"/>
                </a:solidFill>
              </a:rPr>
              <a:t>May 26, 2020 – FERC approves </a:t>
            </a:r>
            <a:r>
              <a:rPr lang="en-US" dirty="0">
                <a:solidFill>
                  <a:schemeClr val="tx1"/>
                </a:solidFill>
              </a:rPr>
              <a:t>certain transmission rate incentives requested by </a:t>
            </a:r>
            <a:r>
              <a:rPr lang="en-US" dirty="0" smtClean="0">
                <a:solidFill>
                  <a:schemeClr val="tx1"/>
                </a:solidFill>
              </a:rPr>
              <a:t>LSPG New York in </a:t>
            </a:r>
            <a:r>
              <a:rPr lang="en-US" dirty="0">
                <a:solidFill>
                  <a:schemeClr val="tx1"/>
                </a:solidFill>
              </a:rPr>
              <a:t>its </a:t>
            </a:r>
            <a:r>
              <a:rPr lang="en-US" dirty="0" smtClean="0">
                <a:solidFill>
                  <a:schemeClr val="tx1"/>
                </a:solidFill>
              </a:rPr>
              <a:t>December 31, 2019 petition while setting hearing and settlement procedures for other matters.</a:t>
            </a:r>
          </a:p>
          <a:p>
            <a:pPr algn="l"/>
            <a:r>
              <a:rPr lang="en-US" dirty="0" smtClean="0">
                <a:solidFill>
                  <a:schemeClr val="tx1"/>
                </a:solidFill>
              </a:rPr>
              <a:t>April 1, 2021 – Settlement agreement submitted to Commission.</a:t>
            </a:r>
          </a:p>
          <a:p>
            <a:pPr algn="l"/>
            <a:r>
              <a:rPr lang="en-US" dirty="0" smtClean="0">
                <a:solidFill>
                  <a:schemeClr val="tx1"/>
                </a:solidFill>
              </a:rPr>
              <a:t>June 17, 2021 – Commission accepts settlement agreement.</a:t>
            </a:r>
            <a:endParaRPr lang="en-US" sz="1800" dirty="0">
              <a:solidFill>
                <a:schemeClr val="tx1"/>
              </a:solidFill>
            </a:endParaRPr>
          </a:p>
          <a:p>
            <a:endParaRPr lang="en-US" sz="1800" dirty="0">
              <a:solidFill>
                <a:schemeClr val="tx1"/>
              </a:solidFill>
            </a:endParaRPr>
          </a:p>
        </p:txBody>
      </p:sp>
      <p:sp>
        <p:nvSpPr>
          <p:cNvPr id="4" name="Text Placeholder 3"/>
          <p:cNvSpPr>
            <a:spLocks noGrp="1"/>
          </p:cNvSpPr>
          <p:nvPr>
            <p:ph type="body" sz="quarter" idx="15"/>
          </p:nvPr>
        </p:nvSpPr>
        <p:spPr/>
        <p:txBody>
          <a:bodyPr/>
          <a:lstStyle/>
          <a:p>
            <a:r>
              <a:rPr lang="en-US" dirty="0" smtClean="0"/>
              <a:t>Selected Regulatory Filings and Orders</a:t>
            </a:r>
            <a:endParaRPr lang="en-US" dirty="0"/>
          </a:p>
        </p:txBody>
      </p:sp>
    </p:spTree>
    <p:extLst>
      <p:ext uri="{BB962C8B-B14F-4D97-AF65-F5344CB8AC3E}">
        <p14:creationId xmlns:p14="http://schemas.microsoft.com/office/powerpoint/2010/main" val="42672773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Formula Rate Timeline</a:t>
            </a:r>
            <a:endParaRPr lang="en-GB" dirty="0"/>
          </a:p>
        </p:txBody>
      </p:sp>
      <p:sp>
        <p:nvSpPr>
          <p:cNvPr id="11" name="Content Placeholder 10"/>
          <p:cNvSpPr>
            <a:spLocks noGrp="1"/>
          </p:cNvSpPr>
          <p:nvPr>
            <p:ph idx="1"/>
          </p:nvPr>
        </p:nvSpPr>
        <p:spPr/>
        <p:txBody>
          <a:bodyPr/>
          <a:lstStyle/>
          <a:p>
            <a:endParaRPr lang="en-US" dirty="0"/>
          </a:p>
        </p:txBody>
      </p:sp>
      <p:sp>
        <p:nvSpPr>
          <p:cNvPr id="12" name="Text Placeholder 11"/>
          <p:cNvSpPr>
            <a:spLocks noGrp="1"/>
          </p:cNvSpPr>
          <p:nvPr>
            <p:ph type="body" sz="quarter" idx="15"/>
          </p:nvPr>
        </p:nvSpPr>
        <p:spPr/>
        <p:txBody>
          <a:bodyPr/>
          <a:lstStyle/>
          <a:p>
            <a:r>
              <a:rPr lang="en-US" dirty="0"/>
              <a:t>General Update Process</a:t>
            </a:r>
          </a:p>
          <a:p>
            <a:endParaRPr lang="en-US" dirty="0"/>
          </a:p>
        </p:txBody>
      </p:sp>
      <p:cxnSp>
        <p:nvCxnSpPr>
          <p:cNvPr id="47" name="Straight Connector 46"/>
          <p:cNvCxnSpPr/>
          <p:nvPr/>
        </p:nvCxnSpPr>
        <p:spPr>
          <a:xfrm>
            <a:off x="482138" y="4089861"/>
            <a:ext cx="8237913" cy="4156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2048386" y="2334112"/>
            <a:ext cx="1438449" cy="1848285"/>
            <a:chOff x="1628636" y="2111318"/>
            <a:chExt cx="1438449" cy="1383666"/>
          </a:xfrm>
        </p:grpSpPr>
        <p:sp>
          <p:nvSpPr>
            <p:cNvPr id="52" name="Oval 51"/>
            <p:cNvSpPr/>
            <p:nvPr/>
          </p:nvSpPr>
          <p:spPr>
            <a:xfrm>
              <a:off x="1681629" y="3370293"/>
              <a:ext cx="108066" cy="124691"/>
            </a:xfrm>
            <a:prstGeom prst="ellipse">
              <a:avLst/>
            </a:prstGeom>
            <a:solidFill>
              <a:schemeClr val="accent6">
                <a:lumMod val="50000"/>
              </a:schemeClr>
            </a:solidFill>
            <a:ln w="12700" cap="flat" cmpd="sng" algn="ctr">
              <a:solidFill>
                <a:schemeClr val="accent6">
                  <a:lumMod val="50000"/>
                </a:schemeClr>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400" b="1">
                <a:solidFill>
                  <a:schemeClr val="bg1"/>
                </a:solidFill>
                <a:latin typeface="+mj-lt"/>
              </a:endParaRPr>
            </a:p>
          </p:txBody>
        </p:sp>
        <p:grpSp>
          <p:nvGrpSpPr>
            <p:cNvPr id="3" name="Group 2"/>
            <p:cNvGrpSpPr/>
            <p:nvPr/>
          </p:nvGrpSpPr>
          <p:grpSpPr>
            <a:xfrm>
              <a:off x="1628636" y="2111318"/>
              <a:ext cx="1438449" cy="1258975"/>
              <a:chOff x="1620323" y="2111318"/>
              <a:chExt cx="1438449" cy="1258975"/>
            </a:xfrm>
          </p:grpSpPr>
          <p:cxnSp>
            <p:nvCxnSpPr>
              <p:cNvPr id="54" name="Straight Connector 53"/>
              <p:cNvCxnSpPr>
                <a:stCxn id="52" idx="0"/>
              </p:cNvCxnSpPr>
              <p:nvPr/>
            </p:nvCxnSpPr>
            <p:spPr>
              <a:xfrm flipV="1">
                <a:off x="1735662" y="2327047"/>
                <a:ext cx="0" cy="1043246"/>
              </a:xfrm>
              <a:prstGeom prst="line">
                <a:avLst/>
              </a:prstGeom>
              <a:ln w="127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61" name="Pentagon 60"/>
              <p:cNvSpPr/>
              <p:nvPr/>
            </p:nvSpPr>
            <p:spPr>
              <a:xfrm>
                <a:off x="1620323" y="2111318"/>
                <a:ext cx="1438449" cy="232756"/>
              </a:xfrm>
              <a:prstGeom prst="homePlate">
                <a:avLst/>
              </a:prstGeom>
              <a:solidFill>
                <a:schemeClr val="accent6">
                  <a:lumMod val="50000"/>
                </a:schemeClr>
              </a:solidFill>
              <a:ln w="28575" cap="flat" cmpd="sng" algn="ctr">
                <a:solidFill>
                  <a:schemeClr val="accent6">
                    <a:lumMod val="50000"/>
                  </a:schemeClr>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r>
                  <a:rPr lang="en-US" sz="1400" b="1" dirty="0" smtClean="0">
                    <a:solidFill>
                      <a:schemeClr val="bg1"/>
                    </a:solidFill>
                    <a:latin typeface="+mj-lt"/>
                  </a:rPr>
                  <a:t>Sept. 30, 2021</a:t>
                </a:r>
                <a:endParaRPr lang="en-US" sz="1400" b="1" dirty="0">
                  <a:solidFill>
                    <a:schemeClr val="bg1"/>
                  </a:solidFill>
                  <a:latin typeface="+mj-lt"/>
                </a:endParaRPr>
              </a:p>
            </p:txBody>
          </p:sp>
          <p:sp>
            <p:nvSpPr>
              <p:cNvPr id="63" name="TextBox 62"/>
              <p:cNvSpPr txBox="1"/>
              <p:nvPr/>
            </p:nvSpPr>
            <p:spPr>
              <a:xfrm>
                <a:off x="1791426" y="2407018"/>
                <a:ext cx="1159973" cy="174368"/>
              </a:xfrm>
              <a:prstGeom prst="rect">
                <a:avLst/>
              </a:prstGeom>
              <a:noFill/>
            </p:spPr>
            <p:txBody>
              <a:bodyPr wrap="square" lIns="0" tIns="0" rIns="0" bIns="0" rtlCol="0">
                <a:noAutofit/>
              </a:bodyPr>
              <a:lstStyle/>
              <a:p>
                <a:r>
                  <a:rPr lang="en-US" sz="900" dirty="0" smtClean="0">
                    <a:solidFill>
                      <a:schemeClr val="tx2"/>
                    </a:solidFill>
                  </a:rPr>
                  <a:t>RY 2022 projected net revenue requirement published</a:t>
                </a:r>
                <a:endParaRPr lang="en-US" sz="1400" dirty="0" smtClean="0">
                  <a:solidFill>
                    <a:schemeClr val="tx2"/>
                  </a:solidFill>
                </a:endParaRPr>
              </a:p>
            </p:txBody>
          </p:sp>
        </p:grpSp>
      </p:grpSp>
      <p:sp>
        <p:nvSpPr>
          <p:cNvPr id="75" name="TextBox 74"/>
          <p:cNvSpPr txBox="1"/>
          <p:nvPr/>
        </p:nvSpPr>
        <p:spPr>
          <a:xfrm>
            <a:off x="388619" y="3251078"/>
            <a:ext cx="187037" cy="415631"/>
          </a:xfrm>
          <a:prstGeom prst="rect">
            <a:avLst/>
          </a:prstGeom>
          <a:noFill/>
        </p:spPr>
        <p:txBody>
          <a:bodyPr vert="vert270" wrap="square" lIns="0" tIns="0" rIns="0" bIns="0" rtlCol="0">
            <a:noAutofit/>
          </a:bodyPr>
          <a:lstStyle/>
          <a:p>
            <a:r>
              <a:rPr lang="en-US" sz="1200" b="1" dirty="0" smtClean="0"/>
              <a:t>2021</a:t>
            </a:r>
          </a:p>
        </p:txBody>
      </p:sp>
      <p:cxnSp>
        <p:nvCxnSpPr>
          <p:cNvPr id="82" name="Straight Connector 81"/>
          <p:cNvCxnSpPr/>
          <p:nvPr/>
        </p:nvCxnSpPr>
        <p:spPr>
          <a:xfrm>
            <a:off x="482138" y="3714508"/>
            <a:ext cx="8312" cy="37354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877080" y="4028996"/>
            <a:ext cx="1508348" cy="1592293"/>
            <a:chOff x="3286035" y="3387437"/>
            <a:chExt cx="1508348" cy="1592293"/>
          </a:xfrm>
        </p:grpSpPr>
        <p:sp>
          <p:nvSpPr>
            <p:cNvPr id="71" name="Oval 70"/>
            <p:cNvSpPr/>
            <p:nvPr/>
          </p:nvSpPr>
          <p:spPr>
            <a:xfrm>
              <a:off x="3576975" y="3387437"/>
              <a:ext cx="108066" cy="124691"/>
            </a:xfrm>
            <a:prstGeom prst="ellipse">
              <a:avLst/>
            </a:prstGeom>
            <a:solidFill>
              <a:srgbClr val="000000"/>
            </a:solidFill>
            <a:ln w="12700" cap="flat" cmpd="sng" algn="ctr">
              <a:solidFill>
                <a:srgbClr val="000000"/>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400" b="1">
                <a:solidFill>
                  <a:schemeClr val="bg1"/>
                </a:solidFill>
                <a:latin typeface="+mj-lt"/>
              </a:endParaRPr>
            </a:p>
          </p:txBody>
        </p:sp>
        <p:cxnSp>
          <p:nvCxnSpPr>
            <p:cNvPr id="72" name="Straight Connector 71"/>
            <p:cNvCxnSpPr/>
            <p:nvPr/>
          </p:nvCxnSpPr>
          <p:spPr>
            <a:xfrm flipV="1">
              <a:off x="3631008" y="3491347"/>
              <a:ext cx="0" cy="90608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Pentagon 73"/>
            <p:cNvSpPr/>
            <p:nvPr/>
          </p:nvSpPr>
          <p:spPr>
            <a:xfrm>
              <a:off x="3286035" y="4334286"/>
              <a:ext cx="1438449" cy="232756"/>
            </a:xfrm>
            <a:prstGeom prst="homePlate">
              <a:avLst>
                <a:gd name="adj" fmla="val 57144"/>
              </a:avLst>
            </a:prstGeom>
            <a:solidFill>
              <a:srgbClr val="000000"/>
            </a:solidFill>
            <a:ln w="28575" cap="flat" cmpd="sng" algn="ctr">
              <a:solidFill>
                <a:srgbClr val="000000"/>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r>
                <a:rPr lang="en-US" sz="1400" b="1" dirty="0" smtClean="0">
                  <a:solidFill>
                    <a:schemeClr val="bg1"/>
                  </a:solidFill>
                  <a:latin typeface="+mj-lt"/>
                </a:rPr>
                <a:t>May 28, 2021</a:t>
              </a:r>
              <a:endParaRPr lang="en-US" sz="1400" b="1" dirty="0">
                <a:solidFill>
                  <a:schemeClr val="bg1"/>
                </a:solidFill>
                <a:latin typeface="+mj-lt"/>
              </a:endParaRPr>
            </a:p>
          </p:txBody>
        </p:sp>
        <p:sp>
          <p:nvSpPr>
            <p:cNvPr id="83" name="TextBox 82"/>
            <p:cNvSpPr txBox="1"/>
            <p:nvPr/>
          </p:nvSpPr>
          <p:spPr>
            <a:xfrm>
              <a:off x="3468851" y="4638246"/>
              <a:ext cx="1325532" cy="341484"/>
            </a:xfrm>
            <a:prstGeom prst="rect">
              <a:avLst/>
            </a:prstGeom>
            <a:noFill/>
          </p:spPr>
          <p:txBody>
            <a:bodyPr wrap="square" lIns="0" tIns="0" rIns="0" bIns="0" rtlCol="0">
              <a:noAutofit/>
            </a:bodyPr>
            <a:lstStyle/>
            <a:p>
              <a:r>
                <a:rPr lang="en-US" sz="900" dirty="0" smtClean="0">
                  <a:solidFill>
                    <a:schemeClr val="tx2"/>
                  </a:solidFill>
                </a:rPr>
                <a:t>Initial facilities energized</a:t>
              </a:r>
              <a:endParaRPr lang="en-US" sz="1400" dirty="0" smtClean="0">
                <a:solidFill>
                  <a:schemeClr val="tx2"/>
                </a:solidFill>
              </a:endParaRPr>
            </a:p>
          </p:txBody>
        </p:sp>
      </p:grpSp>
      <p:sp>
        <p:nvSpPr>
          <p:cNvPr id="102" name="Oval 101"/>
          <p:cNvSpPr/>
          <p:nvPr/>
        </p:nvSpPr>
        <p:spPr>
          <a:xfrm>
            <a:off x="428104" y="4010891"/>
            <a:ext cx="108066" cy="124691"/>
          </a:xfrm>
          <a:prstGeom prst="ellipse">
            <a:avLst/>
          </a:prstGeom>
          <a:solidFill>
            <a:schemeClr val="bg1"/>
          </a:solidFill>
          <a:ln w="12700" cap="flat" cmpd="sng" algn="ctr">
            <a:solidFill>
              <a:srgbClr val="00B0F0"/>
            </a:solidFill>
            <a:prstDash val="sysDot"/>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400" b="1">
              <a:solidFill>
                <a:schemeClr val="bg1"/>
              </a:solidFill>
              <a:latin typeface="+mj-lt"/>
            </a:endParaRPr>
          </a:p>
        </p:txBody>
      </p:sp>
      <p:grpSp>
        <p:nvGrpSpPr>
          <p:cNvPr id="9" name="Group 8"/>
          <p:cNvGrpSpPr/>
          <p:nvPr/>
        </p:nvGrpSpPr>
        <p:grpSpPr>
          <a:xfrm>
            <a:off x="2709949" y="4027514"/>
            <a:ext cx="1619446" cy="1575477"/>
            <a:chOff x="5569887" y="3379476"/>
            <a:chExt cx="1619446" cy="1575477"/>
          </a:xfrm>
        </p:grpSpPr>
        <p:cxnSp>
          <p:nvCxnSpPr>
            <p:cNvPr id="92" name="Straight Connector 91"/>
            <p:cNvCxnSpPr/>
            <p:nvPr/>
          </p:nvCxnSpPr>
          <p:spPr>
            <a:xfrm flipV="1">
              <a:off x="6772779" y="3483386"/>
              <a:ext cx="0" cy="885304"/>
            </a:xfrm>
            <a:prstGeom prst="line">
              <a:avLst/>
            </a:prstGeom>
            <a:ln w="127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93" name="Pentagon 92"/>
            <p:cNvSpPr/>
            <p:nvPr/>
          </p:nvSpPr>
          <p:spPr>
            <a:xfrm>
              <a:off x="5569887" y="4328988"/>
              <a:ext cx="1619446" cy="232756"/>
            </a:xfrm>
            <a:prstGeom prst="homePlate">
              <a:avLst>
                <a:gd name="adj" fmla="val 0"/>
              </a:avLst>
            </a:prstGeom>
            <a:solidFill>
              <a:schemeClr val="accent5">
                <a:lumMod val="75000"/>
              </a:schemeClr>
            </a:solidFill>
            <a:ln w="28575" cap="flat" cmpd="sng" algn="ctr">
              <a:solidFill>
                <a:schemeClr val="accent5">
                  <a:lumMod val="75000"/>
                </a:schemeClr>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r>
                <a:rPr lang="en-US" sz="1400" b="1" dirty="0" smtClean="0">
                  <a:solidFill>
                    <a:schemeClr val="bg1"/>
                  </a:solidFill>
                  <a:latin typeface="+mj-lt"/>
                </a:rPr>
                <a:t>June 30+10, 2022</a:t>
              </a:r>
              <a:endParaRPr lang="en-US" sz="1400" b="1" dirty="0">
                <a:solidFill>
                  <a:schemeClr val="bg1"/>
                </a:solidFill>
                <a:latin typeface="+mj-lt"/>
              </a:endParaRPr>
            </a:p>
          </p:txBody>
        </p:sp>
        <p:sp>
          <p:nvSpPr>
            <p:cNvPr id="108" name="TextBox 107"/>
            <p:cNvSpPr txBox="1"/>
            <p:nvPr/>
          </p:nvSpPr>
          <p:spPr>
            <a:xfrm>
              <a:off x="5863800" y="4613469"/>
              <a:ext cx="1325532" cy="341484"/>
            </a:xfrm>
            <a:prstGeom prst="rect">
              <a:avLst/>
            </a:prstGeom>
            <a:noFill/>
          </p:spPr>
          <p:txBody>
            <a:bodyPr wrap="square" lIns="0" tIns="0" rIns="0" bIns="0" rtlCol="0">
              <a:noAutofit/>
            </a:bodyPr>
            <a:lstStyle/>
            <a:p>
              <a:r>
                <a:rPr lang="en-US" sz="900" dirty="0" smtClean="0">
                  <a:solidFill>
                    <a:schemeClr val="tx2"/>
                  </a:solidFill>
                </a:rPr>
                <a:t>Informational filing submitted to FERC</a:t>
              </a:r>
              <a:endParaRPr lang="en-US" sz="1400" dirty="0" smtClean="0">
                <a:solidFill>
                  <a:schemeClr val="tx2"/>
                </a:solidFill>
              </a:endParaRPr>
            </a:p>
          </p:txBody>
        </p:sp>
        <p:sp>
          <p:nvSpPr>
            <p:cNvPr id="91" name="Oval 90"/>
            <p:cNvSpPr/>
            <p:nvPr/>
          </p:nvSpPr>
          <p:spPr>
            <a:xfrm>
              <a:off x="6718746" y="3379476"/>
              <a:ext cx="108066" cy="124691"/>
            </a:xfrm>
            <a:prstGeom prst="ellipse">
              <a:avLst/>
            </a:prstGeom>
            <a:solidFill>
              <a:schemeClr val="accent5">
                <a:lumMod val="75000"/>
              </a:schemeClr>
            </a:solidFill>
            <a:ln w="12700" cap="flat" cmpd="sng" algn="ctr">
              <a:solidFill>
                <a:schemeClr val="accent5">
                  <a:lumMod val="75000"/>
                </a:schemeClr>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400" b="1">
                <a:solidFill>
                  <a:schemeClr val="bg1"/>
                </a:solidFill>
                <a:latin typeface="+mj-lt"/>
              </a:endParaRPr>
            </a:p>
          </p:txBody>
        </p:sp>
      </p:grpSp>
      <p:sp>
        <p:nvSpPr>
          <p:cNvPr id="109" name="Oval 108"/>
          <p:cNvSpPr/>
          <p:nvPr/>
        </p:nvSpPr>
        <p:spPr>
          <a:xfrm>
            <a:off x="8717973" y="4069078"/>
            <a:ext cx="108066" cy="124691"/>
          </a:xfrm>
          <a:prstGeom prst="ellipse">
            <a:avLst/>
          </a:prstGeom>
          <a:solidFill>
            <a:schemeClr val="bg1"/>
          </a:solidFill>
          <a:ln w="12700" cap="flat" cmpd="sng" algn="ctr">
            <a:solidFill>
              <a:srgbClr val="00B0F0"/>
            </a:solidFill>
            <a:prstDash val="sysDot"/>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400" b="1">
              <a:solidFill>
                <a:schemeClr val="bg1"/>
              </a:solidFill>
              <a:latin typeface="+mj-lt"/>
            </a:endParaRPr>
          </a:p>
        </p:txBody>
      </p:sp>
      <p:grpSp>
        <p:nvGrpSpPr>
          <p:cNvPr id="6" name="Group 5"/>
          <p:cNvGrpSpPr/>
          <p:nvPr/>
        </p:nvGrpSpPr>
        <p:grpSpPr>
          <a:xfrm>
            <a:off x="4459584" y="2304315"/>
            <a:ext cx="1456112" cy="1859392"/>
            <a:chOff x="4775227" y="2117598"/>
            <a:chExt cx="1456112" cy="1391981"/>
          </a:xfrm>
        </p:grpSpPr>
        <p:sp>
          <p:nvSpPr>
            <p:cNvPr id="84" name="Oval 83"/>
            <p:cNvSpPr/>
            <p:nvPr/>
          </p:nvSpPr>
          <p:spPr>
            <a:xfrm>
              <a:off x="4877751" y="3384888"/>
              <a:ext cx="108066" cy="124691"/>
            </a:xfrm>
            <a:prstGeom prst="ellipse">
              <a:avLst/>
            </a:prstGeom>
            <a:solidFill>
              <a:schemeClr val="accent6">
                <a:lumMod val="50000"/>
              </a:schemeClr>
            </a:solidFill>
            <a:ln w="12700" cap="flat" cmpd="sng" algn="ctr">
              <a:solidFill>
                <a:schemeClr val="accent6">
                  <a:lumMod val="50000"/>
                </a:schemeClr>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400" b="1">
                <a:solidFill>
                  <a:schemeClr val="bg1"/>
                </a:solidFill>
                <a:latin typeface="+mj-lt"/>
              </a:endParaRPr>
            </a:p>
          </p:txBody>
        </p:sp>
        <p:cxnSp>
          <p:nvCxnSpPr>
            <p:cNvPr id="85" name="Straight Connector 84"/>
            <p:cNvCxnSpPr>
              <a:stCxn id="84" idx="0"/>
            </p:cNvCxnSpPr>
            <p:nvPr/>
          </p:nvCxnSpPr>
          <p:spPr>
            <a:xfrm flipV="1">
              <a:off x="4931784" y="2333327"/>
              <a:ext cx="0" cy="1051561"/>
            </a:xfrm>
            <a:prstGeom prst="line">
              <a:avLst/>
            </a:prstGeom>
            <a:ln w="127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86" name="Pentagon 85"/>
            <p:cNvSpPr/>
            <p:nvPr/>
          </p:nvSpPr>
          <p:spPr>
            <a:xfrm>
              <a:off x="4775227" y="2117598"/>
              <a:ext cx="1438449" cy="232756"/>
            </a:xfrm>
            <a:prstGeom prst="homePlate">
              <a:avLst/>
            </a:prstGeom>
            <a:solidFill>
              <a:schemeClr val="accent6">
                <a:lumMod val="50000"/>
              </a:schemeClr>
            </a:solidFill>
            <a:ln w="28575" cap="flat" cmpd="sng" algn="ctr">
              <a:solidFill>
                <a:schemeClr val="accent6">
                  <a:lumMod val="50000"/>
                </a:schemeClr>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r>
                <a:rPr lang="en-US" sz="1400" b="1" dirty="0" smtClean="0">
                  <a:solidFill>
                    <a:schemeClr val="bg1"/>
                  </a:solidFill>
                  <a:latin typeface="+mj-lt"/>
                </a:rPr>
                <a:t>Sept. 30, 2022</a:t>
              </a:r>
              <a:endParaRPr lang="en-US" sz="1400" b="1" dirty="0">
                <a:solidFill>
                  <a:schemeClr val="bg1"/>
                </a:solidFill>
                <a:latin typeface="+mj-lt"/>
              </a:endParaRPr>
            </a:p>
          </p:txBody>
        </p:sp>
        <p:sp>
          <p:nvSpPr>
            <p:cNvPr id="88" name="TextBox 87"/>
            <p:cNvSpPr txBox="1"/>
            <p:nvPr/>
          </p:nvSpPr>
          <p:spPr>
            <a:xfrm>
              <a:off x="4979929" y="2431935"/>
              <a:ext cx="1251410" cy="279492"/>
            </a:xfrm>
            <a:prstGeom prst="rect">
              <a:avLst/>
            </a:prstGeom>
            <a:noFill/>
          </p:spPr>
          <p:txBody>
            <a:bodyPr wrap="square" lIns="0" tIns="0" rIns="0" bIns="0" rtlCol="0">
              <a:noAutofit/>
            </a:bodyPr>
            <a:lstStyle/>
            <a:p>
              <a:r>
                <a:rPr lang="en-US" sz="900" dirty="0" smtClean="0">
                  <a:solidFill>
                    <a:schemeClr val="tx2"/>
                  </a:solidFill>
                </a:rPr>
                <a:t>RY2023 projected net revenue </a:t>
              </a:r>
              <a:r>
                <a:rPr lang="en-US" sz="900" dirty="0">
                  <a:solidFill>
                    <a:schemeClr val="tx2"/>
                  </a:solidFill>
                </a:rPr>
                <a:t>requirement </a:t>
              </a:r>
              <a:r>
                <a:rPr lang="en-US" sz="900" dirty="0" smtClean="0">
                  <a:solidFill>
                    <a:schemeClr val="tx2"/>
                  </a:solidFill>
                </a:rPr>
                <a:t>published </a:t>
              </a:r>
              <a:endParaRPr lang="en-US" sz="1400" dirty="0" smtClean="0">
                <a:solidFill>
                  <a:schemeClr val="tx2"/>
                </a:solidFill>
              </a:endParaRPr>
            </a:p>
          </p:txBody>
        </p:sp>
      </p:grpSp>
      <p:grpSp>
        <p:nvGrpSpPr>
          <p:cNvPr id="5" name="Group 4"/>
          <p:cNvGrpSpPr/>
          <p:nvPr/>
        </p:nvGrpSpPr>
        <p:grpSpPr>
          <a:xfrm>
            <a:off x="2446560" y="4046866"/>
            <a:ext cx="187037" cy="817492"/>
            <a:chOff x="2555988" y="3374902"/>
            <a:chExt cx="187037" cy="817492"/>
          </a:xfrm>
        </p:grpSpPr>
        <p:sp>
          <p:nvSpPr>
            <p:cNvPr id="77" name="TextBox 76"/>
            <p:cNvSpPr txBox="1"/>
            <p:nvPr/>
          </p:nvSpPr>
          <p:spPr>
            <a:xfrm>
              <a:off x="2555988" y="3776763"/>
              <a:ext cx="187037" cy="415631"/>
            </a:xfrm>
            <a:prstGeom prst="rect">
              <a:avLst/>
            </a:prstGeom>
            <a:noFill/>
          </p:spPr>
          <p:txBody>
            <a:bodyPr vert="vert270" wrap="square" lIns="0" tIns="0" rIns="0" bIns="0" rtlCol="0">
              <a:noAutofit/>
            </a:bodyPr>
            <a:lstStyle/>
            <a:p>
              <a:r>
                <a:rPr lang="en-US" sz="1200" b="1" dirty="0" smtClean="0"/>
                <a:t>2022</a:t>
              </a:r>
            </a:p>
          </p:txBody>
        </p:sp>
        <p:cxnSp>
          <p:nvCxnSpPr>
            <p:cNvPr id="79" name="Straight Connector 78"/>
            <p:cNvCxnSpPr/>
            <p:nvPr/>
          </p:nvCxnSpPr>
          <p:spPr>
            <a:xfrm>
              <a:off x="2649507" y="3469192"/>
              <a:ext cx="8312" cy="37354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43" name="Oval 42"/>
            <p:cNvSpPr/>
            <p:nvPr/>
          </p:nvSpPr>
          <p:spPr>
            <a:xfrm>
              <a:off x="2598073" y="3374902"/>
              <a:ext cx="108066" cy="124691"/>
            </a:xfrm>
            <a:prstGeom prst="ellipse">
              <a:avLst/>
            </a:prstGeom>
            <a:solidFill>
              <a:schemeClr val="bg1"/>
            </a:solidFill>
            <a:ln w="12700" cap="flat" cmpd="sng" algn="ctr">
              <a:solidFill>
                <a:srgbClr val="00B0F0"/>
              </a:solidFill>
              <a:prstDash val="sysDot"/>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400" b="1">
                <a:solidFill>
                  <a:schemeClr val="bg1"/>
                </a:solidFill>
                <a:latin typeface="+mj-lt"/>
              </a:endParaRPr>
            </a:p>
          </p:txBody>
        </p:sp>
      </p:grpSp>
      <p:grpSp>
        <p:nvGrpSpPr>
          <p:cNvPr id="7" name="Group 6"/>
          <p:cNvGrpSpPr/>
          <p:nvPr/>
        </p:nvGrpSpPr>
        <p:grpSpPr>
          <a:xfrm>
            <a:off x="5111752" y="4059711"/>
            <a:ext cx="187037" cy="806460"/>
            <a:chOff x="5400150" y="3385030"/>
            <a:chExt cx="187037" cy="806460"/>
          </a:xfrm>
        </p:grpSpPr>
        <p:cxnSp>
          <p:nvCxnSpPr>
            <p:cNvPr id="90" name="Straight Connector 89"/>
            <p:cNvCxnSpPr/>
            <p:nvPr/>
          </p:nvCxnSpPr>
          <p:spPr>
            <a:xfrm>
              <a:off x="5493669" y="3493472"/>
              <a:ext cx="8312" cy="37354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49" name="Oval 48"/>
            <p:cNvSpPr/>
            <p:nvPr/>
          </p:nvSpPr>
          <p:spPr>
            <a:xfrm>
              <a:off x="5443879" y="3385030"/>
              <a:ext cx="108066" cy="124691"/>
            </a:xfrm>
            <a:prstGeom prst="ellipse">
              <a:avLst/>
            </a:prstGeom>
            <a:solidFill>
              <a:schemeClr val="bg1"/>
            </a:solidFill>
            <a:ln w="12700" cap="flat" cmpd="sng" algn="ctr">
              <a:solidFill>
                <a:srgbClr val="00B0F0"/>
              </a:solidFill>
              <a:prstDash val="sysDot"/>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400" b="1">
                <a:solidFill>
                  <a:schemeClr val="bg1"/>
                </a:solidFill>
                <a:latin typeface="+mj-lt"/>
              </a:endParaRPr>
            </a:p>
          </p:txBody>
        </p:sp>
        <p:sp>
          <p:nvSpPr>
            <p:cNvPr id="64" name="TextBox 63"/>
            <p:cNvSpPr txBox="1"/>
            <p:nvPr/>
          </p:nvSpPr>
          <p:spPr>
            <a:xfrm>
              <a:off x="5400150" y="3775859"/>
              <a:ext cx="187037" cy="415631"/>
            </a:xfrm>
            <a:prstGeom prst="rect">
              <a:avLst/>
            </a:prstGeom>
            <a:noFill/>
          </p:spPr>
          <p:txBody>
            <a:bodyPr vert="vert270" wrap="square" lIns="0" tIns="0" rIns="0" bIns="0" rtlCol="0">
              <a:noAutofit/>
            </a:bodyPr>
            <a:lstStyle/>
            <a:p>
              <a:r>
                <a:rPr lang="en-US" sz="1200" b="1" dirty="0" smtClean="0"/>
                <a:t>2023</a:t>
              </a:r>
            </a:p>
          </p:txBody>
        </p:sp>
      </p:grpSp>
      <p:grpSp>
        <p:nvGrpSpPr>
          <p:cNvPr id="66" name="Group 65"/>
          <p:cNvGrpSpPr/>
          <p:nvPr/>
        </p:nvGrpSpPr>
        <p:grpSpPr>
          <a:xfrm>
            <a:off x="7253692" y="2310229"/>
            <a:ext cx="1456112" cy="1859392"/>
            <a:chOff x="4775227" y="2117598"/>
            <a:chExt cx="1456112" cy="1391981"/>
          </a:xfrm>
        </p:grpSpPr>
        <p:sp>
          <p:nvSpPr>
            <p:cNvPr id="67" name="Oval 66"/>
            <p:cNvSpPr/>
            <p:nvPr/>
          </p:nvSpPr>
          <p:spPr>
            <a:xfrm>
              <a:off x="4877751" y="3384888"/>
              <a:ext cx="108066" cy="124691"/>
            </a:xfrm>
            <a:prstGeom prst="ellipse">
              <a:avLst/>
            </a:prstGeom>
            <a:solidFill>
              <a:schemeClr val="accent6">
                <a:lumMod val="50000"/>
              </a:schemeClr>
            </a:solidFill>
            <a:ln w="12700" cap="flat" cmpd="sng" algn="ctr">
              <a:solidFill>
                <a:schemeClr val="accent6">
                  <a:lumMod val="50000"/>
                </a:schemeClr>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400" b="1">
                <a:solidFill>
                  <a:schemeClr val="bg1"/>
                </a:solidFill>
                <a:latin typeface="+mj-lt"/>
              </a:endParaRPr>
            </a:p>
          </p:txBody>
        </p:sp>
        <p:cxnSp>
          <p:nvCxnSpPr>
            <p:cNvPr id="68" name="Straight Connector 67"/>
            <p:cNvCxnSpPr>
              <a:stCxn id="67" idx="0"/>
            </p:cNvCxnSpPr>
            <p:nvPr/>
          </p:nvCxnSpPr>
          <p:spPr>
            <a:xfrm flipV="1">
              <a:off x="4931784" y="2333327"/>
              <a:ext cx="0" cy="1051561"/>
            </a:xfrm>
            <a:prstGeom prst="line">
              <a:avLst/>
            </a:prstGeom>
            <a:ln w="127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69" name="Pentagon 68"/>
            <p:cNvSpPr/>
            <p:nvPr/>
          </p:nvSpPr>
          <p:spPr>
            <a:xfrm>
              <a:off x="4775227" y="2117598"/>
              <a:ext cx="1438449" cy="232756"/>
            </a:xfrm>
            <a:prstGeom prst="homePlate">
              <a:avLst/>
            </a:prstGeom>
            <a:solidFill>
              <a:schemeClr val="accent6">
                <a:lumMod val="50000"/>
              </a:schemeClr>
            </a:solidFill>
            <a:ln w="28575" cap="flat" cmpd="sng" algn="ctr">
              <a:solidFill>
                <a:schemeClr val="accent6">
                  <a:lumMod val="50000"/>
                </a:schemeClr>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r>
                <a:rPr lang="en-US" sz="1400" b="1" dirty="0" smtClean="0">
                  <a:solidFill>
                    <a:schemeClr val="bg1"/>
                  </a:solidFill>
                  <a:latin typeface="+mj-lt"/>
                </a:rPr>
                <a:t>Sept. 30, 2023</a:t>
              </a:r>
              <a:endParaRPr lang="en-US" sz="1400" b="1" dirty="0">
                <a:solidFill>
                  <a:schemeClr val="bg1"/>
                </a:solidFill>
                <a:latin typeface="+mj-lt"/>
              </a:endParaRPr>
            </a:p>
          </p:txBody>
        </p:sp>
        <p:sp>
          <p:nvSpPr>
            <p:cNvPr id="70" name="TextBox 69"/>
            <p:cNvSpPr txBox="1"/>
            <p:nvPr/>
          </p:nvSpPr>
          <p:spPr>
            <a:xfrm>
              <a:off x="4979929" y="2431935"/>
              <a:ext cx="1251410" cy="279492"/>
            </a:xfrm>
            <a:prstGeom prst="rect">
              <a:avLst/>
            </a:prstGeom>
            <a:noFill/>
          </p:spPr>
          <p:txBody>
            <a:bodyPr wrap="square" lIns="0" tIns="0" rIns="0" bIns="0" rtlCol="0">
              <a:noAutofit/>
            </a:bodyPr>
            <a:lstStyle/>
            <a:p>
              <a:r>
                <a:rPr lang="en-US" sz="900" dirty="0" smtClean="0">
                  <a:solidFill>
                    <a:schemeClr val="tx2"/>
                  </a:solidFill>
                </a:rPr>
                <a:t>RY 2024 projected net revenue </a:t>
              </a:r>
              <a:r>
                <a:rPr lang="en-US" sz="900" dirty="0">
                  <a:solidFill>
                    <a:schemeClr val="tx2"/>
                  </a:solidFill>
                </a:rPr>
                <a:t>requirement </a:t>
              </a:r>
              <a:r>
                <a:rPr lang="en-US" sz="900" dirty="0" smtClean="0">
                  <a:solidFill>
                    <a:schemeClr val="tx2"/>
                  </a:solidFill>
                </a:rPr>
                <a:t>published</a:t>
              </a:r>
              <a:endParaRPr lang="en-US" sz="1400" dirty="0" smtClean="0">
                <a:solidFill>
                  <a:schemeClr val="tx2"/>
                </a:solidFill>
              </a:endParaRPr>
            </a:p>
          </p:txBody>
        </p:sp>
      </p:grpSp>
      <p:grpSp>
        <p:nvGrpSpPr>
          <p:cNvPr id="76" name="Group 75"/>
          <p:cNvGrpSpPr/>
          <p:nvPr/>
        </p:nvGrpSpPr>
        <p:grpSpPr>
          <a:xfrm>
            <a:off x="7916911" y="4079645"/>
            <a:ext cx="187037" cy="806460"/>
            <a:chOff x="5400150" y="3385030"/>
            <a:chExt cx="187037" cy="806460"/>
          </a:xfrm>
        </p:grpSpPr>
        <p:cxnSp>
          <p:nvCxnSpPr>
            <p:cNvPr id="78" name="Straight Connector 77"/>
            <p:cNvCxnSpPr/>
            <p:nvPr/>
          </p:nvCxnSpPr>
          <p:spPr>
            <a:xfrm>
              <a:off x="5493669" y="3493472"/>
              <a:ext cx="8312" cy="37354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80" name="Oval 79"/>
            <p:cNvSpPr/>
            <p:nvPr/>
          </p:nvSpPr>
          <p:spPr>
            <a:xfrm>
              <a:off x="5443879" y="3385030"/>
              <a:ext cx="108066" cy="124691"/>
            </a:xfrm>
            <a:prstGeom prst="ellipse">
              <a:avLst/>
            </a:prstGeom>
            <a:solidFill>
              <a:schemeClr val="bg1"/>
            </a:solidFill>
            <a:ln w="12700" cap="flat" cmpd="sng" algn="ctr">
              <a:solidFill>
                <a:srgbClr val="00B0F0"/>
              </a:solidFill>
              <a:prstDash val="sysDot"/>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400" b="1">
                <a:solidFill>
                  <a:schemeClr val="bg1"/>
                </a:solidFill>
                <a:latin typeface="+mj-lt"/>
              </a:endParaRPr>
            </a:p>
          </p:txBody>
        </p:sp>
        <p:sp>
          <p:nvSpPr>
            <p:cNvPr id="81" name="TextBox 80"/>
            <p:cNvSpPr txBox="1"/>
            <p:nvPr/>
          </p:nvSpPr>
          <p:spPr>
            <a:xfrm>
              <a:off x="5400150" y="3775859"/>
              <a:ext cx="187037" cy="415631"/>
            </a:xfrm>
            <a:prstGeom prst="rect">
              <a:avLst/>
            </a:prstGeom>
            <a:noFill/>
          </p:spPr>
          <p:txBody>
            <a:bodyPr vert="vert270" wrap="square" lIns="0" tIns="0" rIns="0" bIns="0" rtlCol="0">
              <a:noAutofit/>
            </a:bodyPr>
            <a:lstStyle/>
            <a:p>
              <a:r>
                <a:rPr lang="en-US" sz="1200" b="1" dirty="0" smtClean="0"/>
                <a:t>2024</a:t>
              </a:r>
            </a:p>
          </p:txBody>
        </p:sp>
      </p:grpSp>
      <p:grpSp>
        <p:nvGrpSpPr>
          <p:cNvPr id="87" name="Group 86"/>
          <p:cNvGrpSpPr/>
          <p:nvPr/>
        </p:nvGrpSpPr>
        <p:grpSpPr>
          <a:xfrm>
            <a:off x="2709948" y="3340039"/>
            <a:ext cx="1203186" cy="823582"/>
            <a:chOff x="7158298" y="2894066"/>
            <a:chExt cx="1203186" cy="650474"/>
          </a:xfrm>
        </p:grpSpPr>
        <p:sp>
          <p:nvSpPr>
            <p:cNvPr id="89" name="Oval 88"/>
            <p:cNvSpPr/>
            <p:nvPr/>
          </p:nvSpPr>
          <p:spPr>
            <a:xfrm>
              <a:off x="8253418" y="3419849"/>
              <a:ext cx="108066" cy="124691"/>
            </a:xfrm>
            <a:prstGeom prst="ellipse">
              <a:avLst/>
            </a:prstGeom>
            <a:solidFill>
              <a:schemeClr val="tx2">
                <a:lumMod val="50000"/>
                <a:lumOff val="50000"/>
              </a:schemeClr>
            </a:solidFill>
            <a:ln w="12700" cap="flat" cmpd="sng" algn="ctr">
              <a:solidFill>
                <a:schemeClr val="tx2">
                  <a:lumMod val="50000"/>
                  <a:lumOff val="50000"/>
                </a:schemeClr>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400" b="1">
                <a:solidFill>
                  <a:schemeClr val="bg1"/>
                </a:solidFill>
                <a:latin typeface="+mj-lt"/>
              </a:endParaRPr>
            </a:p>
          </p:txBody>
        </p:sp>
        <p:cxnSp>
          <p:nvCxnSpPr>
            <p:cNvPr id="94" name="Straight Connector 93"/>
            <p:cNvCxnSpPr/>
            <p:nvPr/>
          </p:nvCxnSpPr>
          <p:spPr>
            <a:xfrm flipH="1" flipV="1">
              <a:off x="8302081" y="2983033"/>
              <a:ext cx="5370" cy="436814"/>
            </a:xfrm>
            <a:prstGeom prst="line">
              <a:avLst/>
            </a:prstGeom>
            <a:ln w="12700">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95" name="Pentagon 94"/>
            <p:cNvSpPr/>
            <p:nvPr/>
          </p:nvSpPr>
          <p:spPr>
            <a:xfrm flipH="1">
              <a:off x="7158298" y="2894066"/>
              <a:ext cx="1142397" cy="229403"/>
            </a:xfrm>
            <a:prstGeom prst="homePlate">
              <a:avLst/>
            </a:prstGeom>
            <a:solidFill>
              <a:schemeClr val="tx2">
                <a:lumMod val="50000"/>
                <a:lumOff val="50000"/>
              </a:schemeClr>
            </a:solidFill>
            <a:ln w="28575" cap="flat" cmpd="sng" algn="ctr">
              <a:solidFill>
                <a:schemeClr val="tx2">
                  <a:lumMod val="50000"/>
                  <a:lumOff val="50000"/>
                </a:schemeClr>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r>
                <a:rPr lang="en-US" sz="1200" b="1" dirty="0" smtClean="0">
                  <a:solidFill>
                    <a:schemeClr val="bg1"/>
                  </a:solidFill>
                  <a:latin typeface="+mj-lt"/>
                </a:rPr>
                <a:t>June 30, 2022</a:t>
              </a:r>
              <a:endParaRPr lang="en-US" sz="1000" b="1" dirty="0">
                <a:solidFill>
                  <a:schemeClr val="bg1"/>
                </a:solidFill>
                <a:latin typeface="+mj-lt"/>
              </a:endParaRPr>
            </a:p>
          </p:txBody>
        </p:sp>
        <p:sp>
          <p:nvSpPr>
            <p:cNvPr id="96" name="TextBox 95"/>
            <p:cNvSpPr txBox="1"/>
            <p:nvPr/>
          </p:nvSpPr>
          <p:spPr>
            <a:xfrm>
              <a:off x="7321508" y="3163442"/>
              <a:ext cx="1003678" cy="128763"/>
            </a:xfrm>
            <a:prstGeom prst="rect">
              <a:avLst/>
            </a:prstGeom>
            <a:noFill/>
          </p:spPr>
          <p:txBody>
            <a:bodyPr wrap="square" lIns="0" tIns="0" rIns="0" bIns="0" rtlCol="0">
              <a:noAutofit/>
            </a:bodyPr>
            <a:lstStyle/>
            <a:p>
              <a:r>
                <a:rPr lang="en-US" sz="900" dirty="0">
                  <a:solidFill>
                    <a:schemeClr val="tx2"/>
                  </a:solidFill>
                </a:rPr>
                <a:t>RY2021 </a:t>
              </a:r>
              <a:r>
                <a:rPr lang="en-US" sz="900" dirty="0" smtClean="0">
                  <a:solidFill>
                    <a:schemeClr val="tx2"/>
                  </a:solidFill>
                </a:rPr>
                <a:t>True-Up published</a:t>
              </a:r>
            </a:p>
          </p:txBody>
        </p:sp>
      </p:grpSp>
      <p:grpSp>
        <p:nvGrpSpPr>
          <p:cNvPr id="97" name="Group 96"/>
          <p:cNvGrpSpPr/>
          <p:nvPr/>
        </p:nvGrpSpPr>
        <p:grpSpPr>
          <a:xfrm>
            <a:off x="5510154" y="4050959"/>
            <a:ext cx="1552980" cy="1552032"/>
            <a:chOff x="5636352" y="3402921"/>
            <a:chExt cx="1552980" cy="1552032"/>
          </a:xfrm>
        </p:grpSpPr>
        <p:sp>
          <p:nvSpPr>
            <p:cNvPr id="98" name="Oval 97"/>
            <p:cNvSpPr/>
            <p:nvPr/>
          </p:nvSpPr>
          <p:spPr>
            <a:xfrm>
              <a:off x="6707543" y="3402921"/>
              <a:ext cx="108066" cy="124691"/>
            </a:xfrm>
            <a:prstGeom prst="ellipse">
              <a:avLst/>
            </a:prstGeom>
            <a:solidFill>
              <a:schemeClr val="accent5">
                <a:lumMod val="75000"/>
              </a:schemeClr>
            </a:solidFill>
            <a:ln w="12700" cap="flat" cmpd="sng" algn="ctr">
              <a:solidFill>
                <a:schemeClr val="accent5">
                  <a:lumMod val="75000"/>
                </a:schemeClr>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400" b="1">
                <a:solidFill>
                  <a:schemeClr val="bg1"/>
                </a:solidFill>
                <a:latin typeface="+mj-lt"/>
              </a:endParaRPr>
            </a:p>
          </p:txBody>
        </p:sp>
        <p:cxnSp>
          <p:nvCxnSpPr>
            <p:cNvPr id="99" name="Straight Connector 98"/>
            <p:cNvCxnSpPr/>
            <p:nvPr/>
          </p:nvCxnSpPr>
          <p:spPr>
            <a:xfrm flipV="1">
              <a:off x="6761576" y="3506831"/>
              <a:ext cx="0" cy="885304"/>
            </a:xfrm>
            <a:prstGeom prst="line">
              <a:avLst/>
            </a:prstGeom>
            <a:ln w="127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104" name="Pentagon 103"/>
            <p:cNvSpPr/>
            <p:nvPr/>
          </p:nvSpPr>
          <p:spPr>
            <a:xfrm>
              <a:off x="5636352" y="4328988"/>
              <a:ext cx="1552979" cy="232756"/>
            </a:xfrm>
            <a:prstGeom prst="homePlate">
              <a:avLst>
                <a:gd name="adj" fmla="val 0"/>
              </a:avLst>
            </a:prstGeom>
            <a:solidFill>
              <a:schemeClr val="accent5">
                <a:lumMod val="75000"/>
              </a:schemeClr>
            </a:solidFill>
            <a:ln w="28575" cap="flat" cmpd="sng" algn="ctr">
              <a:solidFill>
                <a:schemeClr val="accent5">
                  <a:lumMod val="75000"/>
                </a:schemeClr>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r>
                <a:rPr lang="en-US" sz="1400" b="1" dirty="0" smtClean="0">
                  <a:solidFill>
                    <a:schemeClr val="bg1"/>
                  </a:solidFill>
                  <a:latin typeface="+mj-lt"/>
                </a:rPr>
                <a:t>June 30+10, 2023</a:t>
              </a:r>
              <a:endParaRPr lang="en-US" sz="1400" b="1" dirty="0">
                <a:solidFill>
                  <a:schemeClr val="bg1"/>
                </a:solidFill>
                <a:latin typeface="+mj-lt"/>
              </a:endParaRPr>
            </a:p>
          </p:txBody>
        </p:sp>
        <p:sp>
          <p:nvSpPr>
            <p:cNvPr id="105" name="TextBox 104"/>
            <p:cNvSpPr txBox="1"/>
            <p:nvPr/>
          </p:nvSpPr>
          <p:spPr>
            <a:xfrm>
              <a:off x="5863800" y="4613469"/>
              <a:ext cx="1325532" cy="341484"/>
            </a:xfrm>
            <a:prstGeom prst="rect">
              <a:avLst/>
            </a:prstGeom>
            <a:noFill/>
          </p:spPr>
          <p:txBody>
            <a:bodyPr wrap="square" lIns="0" tIns="0" rIns="0" bIns="0" rtlCol="0">
              <a:noAutofit/>
            </a:bodyPr>
            <a:lstStyle/>
            <a:p>
              <a:r>
                <a:rPr lang="en-US" sz="900" dirty="0" smtClean="0">
                  <a:solidFill>
                    <a:schemeClr val="tx2"/>
                  </a:solidFill>
                </a:rPr>
                <a:t>Informational filing submitted to FERC</a:t>
              </a:r>
              <a:endParaRPr lang="en-US" sz="1400" dirty="0" smtClean="0">
                <a:solidFill>
                  <a:schemeClr val="tx2"/>
                </a:solidFill>
              </a:endParaRPr>
            </a:p>
          </p:txBody>
        </p:sp>
      </p:grpSp>
      <p:grpSp>
        <p:nvGrpSpPr>
          <p:cNvPr id="106" name="Group 105"/>
          <p:cNvGrpSpPr/>
          <p:nvPr/>
        </p:nvGrpSpPr>
        <p:grpSpPr>
          <a:xfrm>
            <a:off x="5427216" y="3350830"/>
            <a:ext cx="1225992" cy="823580"/>
            <a:chOff x="7135492" y="2894066"/>
            <a:chExt cx="1225992" cy="650472"/>
          </a:xfrm>
        </p:grpSpPr>
        <p:sp>
          <p:nvSpPr>
            <p:cNvPr id="107" name="Oval 106"/>
            <p:cNvSpPr/>
            <p:nvPr/>
          </p:nvSpPr>
          <p:spPr>
            <a:xfrm>
              <a:off x="8253418" y="3419847"/>
              <a:ext cx="108066" cy="124691"/>
            </a:xfrm>
            <a:prstGeom prst="ellipse">
              <a:avLst/>
            </a:prstGeom>
            <a:solidFill>
              <a:schemeClr val="tx2">
                <a:lumMod val="50000"/>
                <a:lumOff val="50000"/>
              </a:schemeClr>
            </a:solidFill>
            <a:ln w="12700" cap="flat" cmpd="sng" algn="ctr">
              <a:solidFill>
                <a:schemeClr val="tx2">
                  <a:lumMod val="50000"/>
                  <a:lumOff val="50000"/>
                </a:schemeClr>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400" b="1">
                <a:solidFill>
                  <a:schemeClr val="bg1"/>
                </a:solidFill>
                <a:latin typeface="+mj-lt"/>
              </a:endParaRPr>
            </a:p>
          </p:txBody>
        </p:sp>
        <p:cxnSp>
          <p:nvCxnSpPr>
            <p:cNvPr id="110" name="Straight Connector 109"/>
            <p:cNvCxnSpPr/>
            <p:nvPr/>
          </p:nvCxnSpPr>
          <p:spPr>
            <a:xfrm flipH="1" flipV="1">
              <a:off x="8302081" y="2983033"/>
              <a:ext cx="5370" cy="436814"/>
            </a:xfrm>
            <a:prstGeom prst="line">
              <a:avLst/>
            </a:prstGeom>
            <a:ln w="12700">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1" name="Pentagon 110"/>
            <p:cNvSpPr/>
            <p:nvPr/>
          </p:nvSpPr>
          <p:spPr>
            <a:xfrm flipH="1">
              <a:off x="7135492" y="2894066"/>
              <a:ext cx="1165204" cy="229403"/>
            </a:xfrm>
            <a:prstGeom prst="homePlate">
              <a:avLst/>
            </a:prstGeom>
            <a:solidFill>
              <a:schemeClr val="tx2">
                <a:lumMod val="50000"/>
                <a:lumOff val="50000"/>
              </a:schemeClr>
            </a:solidFill>
            <a:ln w="28575" cap="flat" cmpd="sng" algn="ctr">
              <a:solidFill>
                <a:schemeClr val="tx2">
                  <a:lumMod val="50000"/>
                  <a:lumOff val="50000"/>
                </a:schemeClr>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r>
                <a:rPr lang="en-US" sz="1200" b="1" dirty="0" smtClean="0">
                  <a:solidFill>
                    <a:schemeClr val="bg1"/>
                  </a:solidFill>
                  <a:latin typeface="+mj-lt"/>
                </a:rPr>
                <a:t>June 30, 2023</a:t>
              </a:r>
              <a:endParaRPr lang="en-US" sz="1000" b="1" dirty="0">
                <a:solidFill>
                  <a:schemeClr val="bg1"/>
                </a:solidFill>
                <a:latin typeface="+mj-lt"/>
              </a:endParaRPr>
            </a:p>
          </p:txBody>
        </p:sp>
        <p:sp>
          <p:nvSpPr>
            <p:cNvPr id="112" name="TextBox 111"/>
            <p:cNvSpPr txBox="1"/>
            <p:nvPr/>
          </p:nvSpPr>
          <p:spPr>
            <a:xfrm>
              <a:off x="7321508" y="3163442"/>
              <a:ext cx="1003678" cy="128763"/>
            </a:xfrm>
            <a:prstGeom prst="rect">
              <a:avLst/>
            </a:prstGeom>
            <a:noFill/>
          </p:spPr>
          <p:txBody>
            <a:bodyPr wrap="square" lIns="0" tIns="0" rIns="0" bIns="0" rtlCol="0">
              <a:noAutofit/>
            </a:bodyPr>
            <a:lstStyle/>
            <a:p>
              <a:r>
                <a:rPr lang="en-US" sz="900" dirty="0" smtClean="0">
                  <a:solidFill>
                    <a:schemeClr val="tx2"/>
                  </a:solidFill>
                </a:rPr>
                <a:t>RY2022 True-Up published</a:t>
              </a:r>
            </a:p>
          </p:txBody>
        </p:sp>
      </p:grpSp>
    </p:spTree>
    <p:extLst>
      <p:ext uri="{BB962C8B-B14F-4D97-AF65-F5344CB8AC3E}">
        <p14:creationId xmlns:p14="http://schemas.microsoft.com/office/powerpoint/2010/main" val="22523620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Formula Rate Timeline </a:t>
            </a:r>
            <a:endParaRPr lang="en-US" dirty="0"/>
          </a:p>
        </p:txBody>
      </p:sp>
      <p:sp>
        <p:nvSpPr>
          <p:cNvPr id="3" name="Content Placeholder 2"/>
          <p:cNvSpPr>
            <a:spLocks noGrp="1"/>
          </p:cNvSpPr>
          <p:nvPr>
            <p:ph idx="1"/>
          </p:nvPr>
        </p:nvSpPr>
        <p:spPr>
          <a:xfrm>
            <a:off x="342900" y="1493882"/>
            <a:ext cx="8576656" cy="3753863"/>
          </a:xfrm>
        </p:spPr>
        <p:txBody>
          <a:bodyPr/>
          <a:lstStyle/>
          <a:p>
            <a:pPr algn="l"/>
            <a:r>
              <a:rPr lang="en-US" dirty="0" smtClean="0">
                <a:solidFill>
                  <a:schemeClr val="tx1">
                    <a:lumMod val="50000"/>
                    <a:lumOff val="50000"/>
                  </a:schemeClr>
                </a:solidFill>
              </a:rPr>
              <a:t>September 29, </a:t>
            </a:r>
            <a:r>
              <a:rPr lang="en-US" dirty="0" smtClean="0">
                <a:solidFill>
                  <a:schemeClr val="tx1">
                    <a:lumMod val="50000"/>
                    <a:lumOff val="50000"/>
                  </a:schemeClr>
                </a:solidFill>
              </a:rPr>
              <a:t>2020 </a:t>
            </a:r>
            <a:r>
              <a:rPr lang="en-US" dirty="0" smtClean="0">
                <a:solidFill>
                  <a:schemeClr val="tx1">
                    <a:lumMod val="50000"/>
                    <a:lumOff val="50000"/>
                  </a:schemeClr>
                </a:solidFill>
              </a:rPr>
              <a:t>– Publication of 2021 Projection</a:t>
            </a:r>
          </a:p>
          <a:p>
            <a:pPr algn="l"/>
            <a:r>
              <a:rPr lang="en-US" dirty="0" smtClean="0">
                <a:solidFill>
                  <a:schemeClr val="tx1">
                    <a:lumMod val="50000"/>
                    <a:lumOff val="50000"/>
                  </a:schemeClr>
                </a:solidFill>
              </a:rPr>
              <a:t>May </a:t>
            </a:r>
            <a:r>
              <a:rPr lang="en-US" dirty="0">
                <a:solidFill>
                  <a:schemeClr val="tx1">
                    <a:lumMod val="50000"/>
                    <a:lumOff val="50000"/>
                  </a:schemeClr>
                </a:solidFill>
              </a:rPr>
              <a:t>28, 2021 – Initial facilities energized</a:t>
            </a:r>
          </a:p>
          <a:p>
            <a:pPr algn="l"/>
            <a:r>
              <a:rPr lang="en-US" dirty="0" smtClean="0">
                <a:solidFill>
                  <a:schemeClr val="tx1">
                    <a:lumMod val="50000"/>
                    <a:lumOff val="50000"/>
                  </a:schemeClr>
                </a:solidFill>
              </a:rPr>
              <a:t>June 17, 2021 – FERC accepts settlement agreement</a:t>
            </a:r>
          </a:p>
          <a:p>
            <a:pPr algn="l"/>
            <a:r>
              <a:rPr lang="en-US" dirty="0" smtClean="0">
                <a:solidFill>
                  <a:schemeClr val="tx1">
                    <a:lumMod val="50000"/>
                    <a:lumOff val="50000"/>
                  </a:schemeClr>
                </a:solidFill>
              </a:rPr>
              <a:t>September 30, 2021 – Publication of 2022 Projection</a:t>
            </a:r>
          </a:p>
          <a:p>
            <a:pPr algn="l"/>
            <a:r>
              <a:rPr lang="en-US" dirty="0" smtClean="0">
                <a:solidFill>
                  <a:schemeClr val="tx1">
                    <a:lumMod val="50000"/>
                    <a:lumOff val="50000"/>
                  </a:schemeClr>
                </a:solidFill>
              </a:rPr>
              <a:t>October 31, 2021 – Last day to incorporate corrections into 2022 Projection </a:t>
            </a:r>
          </a:p>
          <a:p>
            <a:pPr algn="l"/>
            <a:r>
              <a:rPr lang="en-US" dirty="0" smtClean="0"/>
              <a:t>November 10, 2021 – Stakeholder meeting for 2022 Projection </a:t>
            </a:r>
          </a:p>
          <a:p>
            <a:pPr algn="l"/>
            <a:r>
              <a:rPr lang="en-US" dirty="0" smtClean="0">
                <a:solidFill>
                  <a:srgbClr val="000000"/>
                </a:solidFill>
              </a:rPr>
              <a:t>January 1, 2022 – Scheduled end of information request period </a:t>
            </a:r>
          </a:p>
          <a:p>
            <a:pPr algn="l"/>
            <a:r>
              <a:rPr lang="en-US" dirty="0" smtClean="0">
                <a:solidFill>
                  <a:srgbClr val="000000"/>
                </a:solidFill>
              </a:rPr>
              <a:t>April 2022 – Control centers, Gordon Road substation, and other facilities expected to go into service</a:t>
            </a:r>
          </a:p>
          <a:p>
            <a:pPr algn="l"/>
            <a:r>
              <a:rPr lang="en-US" dirty="0" smtClean="0">
                <a:solidFill>
                  <a:srgbClr val="000000"/>
                </a:solidFill>
              </a:rPr>
              <a:t>June 30, 2022 – Publication of 2021 True-up and Annual Information filing within 10 days thereafter</a:t>
            </a:r>
          </a:p>
          <a:p>
            <a:pPr algn="l"/>
            <a:endParaRPr lang="en-US" dirty="0" smtClean="0">
              <a:solidFill>
                <a:srgbClr val="000000"/>
              </a:solidFill>
            </a:endParaRPr>
          </a:p>
          <a:p>
            <a:endParaRPr lang="en-US" dirty="0"/>
          </a:p>
        </p:txBody>
      </p:sp>
      <p:sp>
        <p:nvSpPr>
          <p:cNvPr id="4" name="Text Placeholder 3"/>
          <p:cNvSpPr>
            <a:spLocks noGrp="1"/>
          </p:cNvSpPr>
          <p:nvPr>
            <p:ph type="body" sz="quarter" idx="15"/>
          </p:nvPr>
        </p:nvSpPr>
        <p:spPr/>
        <p:txBody>
          <a:bodyPr/>
          <a:lstStyle/>
          <a:p>
            <a:r>
              <a:rPr lang="en-US" dirty="0" smtClean="0"/>
              <a:t>Selected milestones</a:t>
            </a:r>
            <a:endParaRPr lang="en-US" dirty="0"/>
          </a:p>
        </p:txBody>
      </p:sp>
    </p:spTree>
    <p:extLst>
      <p:ext uri="{BB962C8B-B14F-4D97-AF65-F5344CB8AC3E}">
        <p14:creationId xmlns:p14="http://schemas.microsoft.com/office/powerpoint/2010/main" val="20095367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Annual Projected Net Revenue Requirement</a:t>
            </a:r>
            <a:br>
              <a:rPr lang="en-US" b="1" dirty="0" smtClean="0"/>
            </a:br>
            <a:r>
              <a:rPr lang="en-US" b="1" dirty="0" smtClean="0"/>
              <a:t>Cost Containment and Risk Sharing Mechanisms</a:t>
            </a:r>
            <a:endParaRPr lang="en-US" b="1" dirty="0"/>
          </a:p>
        </p:txBody>
      </p:sp>
      <p:sp>
        <p:nvSpPr>
          <p:cNvPr id="3" name="Subtitle 2"/>
          <p:cNvSpPr>
            <a:spLocks noGrp="1"/>
          </p:cNvSpPr>
          <p:nvPr>
            <p:ph type="subTitle" idx="1"/>
          </p:nvPr>
        </p:nvSpPr>
        <p:spPr/>
        <p:txBody>
          <a:bodyPr/>
          <a:lstStyle/>
          <a:p>
            <a:r>
              <a:rPr lang="en-US" dirty="0" smtClean="0">
                <a:solidFill>
                  <a:schemeClr val="bg1"/>
                </a:solidFill>
              </a:rPr>
              <a:t>2022 Rate Year</a:t>
            </a:r>
            <a:endParaRPr lang="en-US" dirty="0">
              <a:solidFill>
                <a:schemeClr val="bg1"/>
              </a:solidFill>
            </a:endParaRPr>
          </a:p>
        </p:txBody>
      </p:sp>
    </p:spTree>
    <p:extLst>
      <p:ext uri="{BB962C8B-B14F-4D97-AF65-F5344CB8AC3E}">
        <p14:creationId xmlns:p14="http://schemas.microsoft.com/office/powerpoint/2010/main" val="12376233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Projected Revenue Requirement Summary</a:t>
            </a:r>
            <a:endParaRPr lang="en-GB" dirty="0"/>
          </a:p>
        </p:txBody>
      </p:sp>
      <p:sp>
        <p:nvSpPr>
          <p:cNvPr id="5" name="Content Placeholder 4"/>
          <p:cNvSpPr>
            <a:spLocks noGrp="1"/>
          </p:cNvSpPr>
          <p:nvPr>
            <p:ph idx="1"/>
          </p:nvPr>
        </p:nvSpPr>
        <p:spPr/>
        <p:txBody>
          <a:bodyPr/>
          <a:lstStyle/>
          <a:p>
            <a:endParaRPr lang="en-US"/>
          </a:p>
        </p:txBody>
      </p:sp>
      <p:sp>
        <p:nvSpPr>
          <p:cNvPr id="12" name="Text Placeholder 11"/>
          <p:cNvSpPr>
            <a:spLocks noGrp="1"/>
          </p:cNvSpPr>
          <p:nvPr>
            <p:ph type="body" sz="quarter" idx="15"/>
          </p:nvPr>
        </p:nvSpPr>
        <p:spPr/>
        <p:txBody>
          <a:bodyPr/>
          <a:lstStyle/>
          <a:p>
            <a:r>
              <a:rPr lang="en-US" smtClean="0"/>
              <a:t>2022 Annual Revenue Requirement Projection</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3504775236"/>
              </p:ext>
            </p:extLst>
          </p:nvPr>
        </p:nvGraphicFramePr>
        <p:xfrm>
          <a:off x="2095018" y="1553600"/>
          <a:ext cx="4953964" cy="4125117"/>
        </p:xfrm>
        <a:graphic>
          <a:graphicData uri="http://schemas.openxmlformats.org/drawingml/2006/table">
            <a:tbl>
              <a:tblPr firstRow="1" bandRow="1">
                <a:tableStyleId>{5C22544A-7EE6-4342-B048-85BDC9FD1C3A}</a:tableStyleId>
              </a:tblPr>
              <a:tblGrid>
                <a:gridCol w="2388307">
                  <a:extLst>
                    <a:ext uri="{9D8B030D-6E8A-4147-A177-3AD203B41FA5}">
                      <a16:colId xmlns:a16="http://schemas.microsoft.com/office/drawing/2014/main" val="4188765857"/>
                    </a:ext>
                  </a:extLst>
                </a:gridCol>
                <a:gridCol w="2565657">
                  <a:extLst>
                    <a:ext uri="{9D8B030D-6E8A-4147-A177-3AD203B41FA5}">
                      <a16:colId xmlns:a16="http://schemas.microsoft.com/office/drawing/2014/main" val="1704040188"/>
                    </a:ext>
                  </a:extLst>
                </a:gridCol>
              </a:tblGrid>
              <a:tr h="396813">
                <a:tc>
                  <a:txBody>
                    <a:bodyPr/>
                    <a:lstStyle/>
                    <a:p>
                      <a:pPr algn="l"/>
                      <a:r>
                        <a:rPr lang="en-US" sz="1400" dirty="0" smtClean="0">
                          <a:solidFill>
                            <a:schemeClr val="bg1"/>
                          </a:solidFill>
                        </a:rPr>
                        <a:t>Appendix A  </a:t>
                      </a:r>
                      <a:r>
                        <a:rPr lang="en-US" sz="1400" b="0" dirty="0" smtClean="0">
                          <a:solidFill>
                            <a:schemeClr val="bg1"/>
                          </a:solidFill>
                        </a:rPr>
                        <a:t>Line Item</a:t>
                      </a:r>
                      <a:endParaRPr lang="en-US" sz="1400" b="0" dirty="0">
                        <a:solidFill>
                          <a:schemeClr val="bg1"/>
                        </a:solidFill>
                      </a:endParaRPr>
                    </a:p>
                  </a:txBody>
                  <a:tcPr anchor="b">
                    <a:solidFill>
                      <a:schemeClr val="tx1">
                        <a:lumMod val="50000"/>
                        <a:lumOff val="50000"/>
                      </a:schemeClr>
                    </a:solidFill>
                  </a:tcPr>
                </a:tc>
                <a:tc>
                  <a:txBody>
                    <a:bodyPr/>
                    <a:lstStyle/>
                    <a:p>
                      <a:pPr algn="ctr"/>
                      <a:r>
                        <a:rPr lang="en-US" sz="1400" dirty="0" smtClean="0">
                          <a:solidFill>
                            <a:schemeClr val="bg1"/>
                          </a:solidFill>
                        </a:rPr>
                        <a:t>2022 Projection</a:t>
                      </a:r>
                      <a:endParaRPr lang="en-US" sz="1400" baseline="30000" dirty="0" smtClean="0">
                        <a:solidFill>
                          <a:schemeClr val="bg1"/>
                        </a:solidFill>
                      </a:endParaRPr>
                    </a:p>
                  </a:txBody>
                  <a:tcPr anchor="b">
                    <a:solidFill>
                      <a:schemeClr val="tx1">
                        <a:lumMod val="50000"/>
                        <a:lumOff val="50000"/>
                      </a:schemeClr>
                    </a:solidFill>
                  </a:tcPr>
                </a:tc>
                <a:extLst>
                  <a:ext uri="{0D108BD9-81ED-4DB2-BD59-A6C34878D82A}">
                    <a16:rowId xmlns:a16="http://schemas.microsoft.com/office/drawing/2014/main" val="1690815062"/>
                  </a:ext>
                </a:extLst>
              </a:tr>
              <a:tr h="259362">
                <a:tc>
                  <a:txBody>
                    <a:bodyPr/>
                    <a:lstStyle/>
                    <a:p>
                      <a:r>
                        <a:rPr lang="en-US" sz="1050" dirty="0" smtClean="0"/>
                        <a:t>Average</a:t>
                      </a:r>
                      <a:r>
                        <a:rPr lang="en-US" sz="1050" baseline="0" dirty="0" smtClean="0"/>
                        <a:t> Rate Base</a:t>
                      </a:r>
                      <a:endParaRPr lang="en-US" sz="1050" dirty="0"/>
                    </a:p>
                  </a:txBody>
                  <a:tcPr/>
                </a:tc>
                <a:tc>
                  <a:txBody>
                    <a:bodyPr/>
                    <a:lstStyle/>
                    <a:p>
                      <a:pPr algn="ctr"/>
                      <a:r>
                        <a:rPr lang="en-US" sz="1050" dirty="0" smtClean="0"/>
                        <a:t>$ 125,826,376</a:t>
                      </a:r>
                    </a:p>
                  </a:txBody>
                  <a:tcPr anchor="ctr"/>
                </a:tc>
                <a:extLst>
                  <a:ext uri="{0D108BD9-81ED-4DB2-BD59-A6C34878D82A}">
                    <a16:rowId xmlns:a16="http://schemas.microsoft.com/office/drawing/2014/main" val="280450663"/>
                  </a:ext>
                </a:extLst>
              </a:tr>
              <a:tr h="259362">
                <a:tc>
                  <a:txBody>
                    <a:bodyPr/>
                    <a:lstStyle/>
                    <a:p>
                      <a:r>
                        <a:rPr lang="en-US" sz="1050" dirty="0" smtClean="0"/>
                        <a:t>Rate of Return</a:t>
                      </a:r>
                      <a:r>
                        <a:rPr lang="en-US" sz="1050" baseline="30000" dirty="0" smtClean="0"/>
                        <a:t>1</a:t>
                      </a:r>
                      <a:endParaRPr lang="en-US" sz="1050" dirty="0"/>
                    </a:p>
                  </a:txBody>
                  <a:tcPr/>
                </a:tc>
                <a:tc>
                  <a:txBody>
                    <a:bodyPr/>
                    <a:lstStyle/>
                    <a:p>
                      <a:pPr algn="ctr"/>
                      <a:r>
                        <a:rPr lang="en-US" sz="1050" dirty="0" smtClean="0"/>
                        <a:t>6.01%</a:t>
                      </a:r>
                      <a:endParaRPr lang="en-US" sz="1050" dirty="0"/>
                    </a:p>
                  </a:txBody>
                  <a:tcPr anchor="ctr"/>
                </a:tc>
                <a:extLst>
                  <a:ext uri="{0D108BD9-81ED-4DB2-BD59-A6C34878D82A}">
                    <a16:rowId xmlns:a16="http://schemas.microsoft.com/office/drawing/2014/main" val="1578903534"/>
                  </a:ext>
                </a:extLst>
              </a:tr>
              <a:tr h="259362">
                <a:tc>
                  <a:txBody>
                    <a:bodyPr/>
                    <a:lstStyle/>
                    <a:p>
                      <a:r>
                        <a:rPr lang="en-US" sz="1050" b="1" dirty="0" smtClean="0"/>
                        <a:t>    Return</a:t>
                      </a:r>
                      <a:r>
                        <a:rPr lang="en-US" sz="1050" b="1" baseline="0" dirty="0" smtClean="0"/>
                        <a:t> on Rate Base</a:t>
                      </a:r>
                      <a:endParaRPr lang="en-US" sz="1050" b="1" dirty="0"/>
                    </a:p>
                  </a:txBody>
                  <a:tcPr/>
                </a:tc>
                <a:tc>
                  <a:txBody>
                    <a:bodyPr/>
                    <a:lstStyle/>
                    <a:p>
                      <a:pPr algn="ctr"/>
                      <a:r>
                        <a:rPr lang="en-US" sz="1050" b="1" dirty="0" smtClean="0"/>
                        <a:t> 7,559,122 </a:t>
                      </a:r>
                    </a:p>
                  </a:txBody>
                  <a:tcPr anchor="ctr"/>
                </a:tc>
                <a:extLst>
                  <a:ext uri="{0D108BD9-81ED-4DB2-BD59-A6C34878D82A}">
                    <a16:rowId xmlns:a16="http://schemas.microsoft.com/office/drawing/2014/main" val="1478133976"/>
                  </a:ext>
                </a:extLst>
              </a:tr>
              <a:tr h="259362">
                <a:tc>
                  <a:txBody>
                    <a:bodyPr/>
                    <a:lstStyle/>
                    <a:p>
                      <a:r>
                        <a:rPr lang="en-US" sz="1050" dirty="0" smtClean="0"/>
                        <a:t>Incentive Return</a:t>
                      </a:r>
                      <a:endParaRPr lang="en-US" sz="1050" dirty="0"/>
                    </a:p>
                  </a:txBody>
                  <a:tcPr/>
                </a:tc>
                <a:tc>
                  <a:txBody>
                    <a:bodyPr/>
                    <a:lstStyle/>
                    <a:p>
                      <a:pPr algn="ctr"/>
                      <a:r>
                        <a:rPr lang="en-US" sz="1050" dirty="0" smtClean="0"/>
                        <a:t>830,170</a:t>
                      </a:r>
                    </a:p>
                  </a:txBody>
                  <a:tcPr anchor="ctr"/>
                </a:tc>
                <a:extLst>
                  <a:ext uri="{0D108BD9-81ED-4DB2-BD59-A6C34878D82A}">
                    <a16:rowId xmlns:a16="http://schemas.microsoft.com/office/drawing/2014/main" val="4270818117"/>
                  </a:ext>
                </a:extLst>
              </a:tr>
              <a:tr h="259362">
                <a:tc>
                  <a:txBody>
                    <a:bodyPr/>
                    <a:lstStyle/>
                    <a:p>
                      <a:r>
                        <a:rPr lang="en-US" sz="1050" dirty="0" smtClean="0"/>
                        <a:t>Income Taxes</a:t>
                      </a:r>
                      <a:endParaRPr lang="en-US" sz="1050" dirty="0"/>
                    </a:p>
                  </a:txBody>
                  <a:tcPr/>
                </a:tc>
                <a:tc>
                  <a:txBody>
                    <a:bodyPr/>
                    <a:lstStyle/>
                    <a:p>
                      <a:pPr algn="ctr"/>
                      <a:r>
                        <a:rPr lang="en-US" sz="1050" dirty="0" smtClean="0"/>
                        <a:t> 2,318,073</a:t>
                      </a:r>
                    </a:p>
                  </a:txBody>
                  <a:tcPr anchor="ctr"/>
                </a:tc>
                <a:extLst>
                  <a:ext uri="{0D108BD9-81ED-4DB2-BD59-A6C34878D82A}">
                    <a16:rowId xmlns:a16="http://schemas.microsoft.com/office/drawing/2014/main" val="4192265629"/>
                  </a:ext>
                </a:extLst>
              </a:tr>
              <a:tr h="259362">
                <a:tc>
                  <a:txBody>
                    <a:bodyPr/>
                    <a:lstStyle/>
                    <a:p>
                      <a:r>
                        <a:rPr lang="en-US" sz="1050" b="1" dirty="0" smtClean="0"/>
                        <a:t>    Total Return &amp; Taxes</a:t>
                      </a:r>
                      <a:endParaRPr lang="en-US" sz="1050" b="1" dirty="0"/>
                    </a:p>
                  </a:txBody>
                  <a:tcPr/>
                </a:tc>
                <a:tc>
                  <a:txBody>
                    <a:bodyPr/>
                    <a:lstStyle/>
                    <a:p>
                      <a:pPr algn="ctr"/>
                      <a:r>
                        <a:rPr lang="en-US" sz="1050" b="1" dirty="0" smtClean="0"/>
                        <a:t>10,707,365</a:t>
                      </a:r>
                    </a:p>
                  </a:txBody>
                  <a:tcPr anchor="ctr"/>
                </a:tc>
                <a:extLst>
                  <a:ext uri="{0D108BD9-81ED-4DB2-BD59-A6C34878D82A}">
                    <a16:rowId xmlns:a16="http://schemas.microsoft.com/office/drawing/2014/main" val="4243030238"/>
                  </a:ext>
                </a:extLst>
              </a:tr>
              <a:tr h="754507">
                <a:tc>
                  <a:txBody>
                    <a:bodyPr/>
                    <a:lstStyle/>
                    <a:p>
                      <a:r>
                        <a:rPr lang="en-US" sz="1050" baseline="0" dirty="0" smtClean="0"/>
                        <a:t>Operating Expenses:</a:t>
                      </a:r>
                    </a:p>
                    <a:p>
                      <a:r>
                        <a:rPr lang="en-US" sz="1050" baseline="0" dirty="0" smtClean="0"/>
                        <a:t>  O&amp;M and A&amp;G Expenses</a:t>
                      </a:r>
                    </a:p>
                    <a:p>
                      <a:r>
                        <a:rPr lang="en-US" sz="1050" baseline="0" dirty="0" smtClean="0"/>
                        <a:t>  Depreciation Expenses</a:t>
                      </a:r>
                    </a:p>
                    <a:p>
                      <a:r>
                        <a:rPr lang="en-US" sz="1050" baseline="0" dirty="0" smtClean="0"/>
                        <a:t>  Non-income taxes</a:t>
                      </a:r>
                    </a:p>
                  </a:txBody>
                  <a:tcPr/>
                </a:tc>
                <a:tc>
                  <a:txBody>
                    <a:bodyPr/>
                    <a:lstStyle/>
                    <a:p>
                      <a:pPr algn="ctr"/>
                      <a:r>
                        <a:rPr lang="en-US" sz="1050" dirty="0" smtClean="0"/>
                        <a:t> </a:t>
                      </a:r>
                    </a:p>
                    <a:p>
                      <a:pPr algn="ctr"/>
                      <a:r>
                        <a:rPr lang="en-US" sz="1050" dirty="0" smtClean="0"/>
                        <a:t> 7,758,511 </a:t>
                      </a:r>
                    </a:p>
                    <a:p>
                      <a:pPr algn="ctr"/>
                      <a:r>
                        <a:rPr lang="en-US" sz="1050" dirty="0" smtClean="0"/>
                        <a:t> 3,635,785 </a:t>
                      </a:r>
                    </a:p>
                    <a:p>
                      <a:pPr algn="ctr"/>
                      <a:r>
                        <a:rPr lang="en-US" sz="1050" dirty="0" smtClean="0"/>
                        <a:t> 1,317,260 </a:t>
                      </a:r>
                    </a:p>
                  </a:txBody>
                  <a:tcPr/>
                </a:tc>
                <a:extLst>
                  <a:ext uri="{0D108BD9-81ED-4DB2-BD59-A6C34878D82A}">
                    <a16:rowId xmlns:a16="http://schemas.microsoft.com/office/drawing/2014/main" val="4131713330"/>
                  </a:ext>
                </a:extLst>
              </a:tr>
              <a:tr h="259362">
                <a:tc>
                  <a:txBody>
                    <a:bodyPr/>
                    <a:lstStyle/>
                    <a:p>
                      <a:r>
                        <a:rPr lang="en-US" sz="1050" b="1" dirty="0" smtClean="0"/>
                        <a:t>    Total Operating</a:t>
                      </a:r>
                      <a:r>
                        <a:rPr lang="en-US" sz="1050" b="1" baseline="0" dirty="0" smtClean="0"/>
                        <a:t> Expenses</a:t>
                      </a:r>
                      <a:endParaRPr lang="en-US" sz="1050" b="1" dirty="0"/>
                    </a:p>
                  </a:txBody>
                  <a:tcPr/>
                </a:tc>
                <a:tc>
                  <a:txBody>
                    <a:bodyPr/>
                    <a:lstStyle/>
                    <a:p>
                      <a:pPr algn="ctr"/>
                      <a:r>
                        <a:rPr lang="en-US" sz="1050" b="1" dirty="0" smtClean="0"/>
                        <a:t> 12,711,555</a:t>
                      </a:r>
                    </a:p>
                  </a:txBody>
                  <a:tcPr anchor="ctr"/>
                </a:tc>
                <a:extLst>
                  <a:ext uri="{0D108BD9-81ED-4DB2-BD59-A6C34878D82A}">
                    <a16:rowId xmlns:a16="http://schemas.microsoft.com/office/drawing/2014/main" val="547239163"/>
                  </a:ext>
                </a:extLst>
              </a:tr>
              <a:tr h="259362">
                <a:tc>
                  <a:txBody>
                    <a:bodyPr/>
                    <a:lstStyle/>
                    <a:p>
                      <a:r>
                        <a:rPr lang="en-US" sz="1050" b="1" dirty="0" smtClean="0"/>
                        <a:t>Gross</a:t>
                      </a:r>
                      <a:r>
                        <a:rPr lang="en-US" sz="1050" b="1" baseline="0" dirty="0" smtClean="0"/>
                        <a:t> </a:t>
                      </a:r>
                      <a:r>
                        <a:rPr lang="en-US" sz="1050" b="1" dirty="0" smtClean="0"/>
                        <a:t>Revenue</a:t>
                      </a:r>
                      <a:r>
                        <a:rPr lang="en-US" sz="1050" b="1" baseline="0" dirty="0" smtClean="0"/>
                        <a:t> Requirement</a:t>
                      </a:r>
                      <a:endParaRPr lang="en-US" sz="1050" b="1" dirty="0"/>
                    </a:p>
                  </a:txBody>
                  <a:tcPr/>
                </a:tc>
                <a:tc>
                  <a:txBody>
                    <a:bodyPr/>
                    <a:lstStyle/>
                    <a:p>
                      <a:pPr algn="ctr"/>
                      <a:r>
                        <a:rPr lang="en-US" sz="1050" b="1" dirty="0" smtClean="0"/>
                        <a:t> 23,418,921 </a:t>
                      </a:r>
                    </a:p>
                  </a:txBody>
                  <a:tcPr anchor="ctr"/>
                </a:tc>
                <a:extLst>
                  <a:ext uri="{0D108BD9-81ED-4DB2-BD59-A6C34878D82A}">
                    <a16:rowId xmlns:a16="http://schemas.microsoft.com/office/drawing/2014/main" val="837206581"/>
                  </a:ext>
                </a:extLst>
              </a:tr>
              <a:tr h="259362">
                <a:tc>
                  <a:txBody>
                    <a:bodyPr/>
                    <a:lstStyle/>
                    <a:p>
                      <a:r>
                        <a:rPr lang="en-US" sz="1050" b="0" dirty="0" smtClean="0"/>
                        <a:t>Less: Revenue Credits</a:t>
                      </a:r>
                      <a:endParaRPr lang="en-US" sz="1050" b="0" dirty="0"/>
                    </a:p>
                  </a:txBody>
                  <a:tcPr/>
                </a:tc>
                <a:tc>
                  <a:txBody>
                    <a:bodyPr/>
                    <a:lstStyle/>
                    <a:p>
                      <a:pPr algn="ctr"/>
                      <a:r>
                        <a:rPr lang="en-US" sz="1050" b="0" dirty="0" smtClean="0"/>
                        <a:t>0</a:t>
                      </a:r>
                      <a:endParaRPr lang="en-US" sz="1050" b="0" dirty="0"/>
                    </a:p>
                  </a:txBody>
                  <a:tcPr anchor="ctr"/>
                </a:tc>
                <a:extLst>
                  <a:ext uri="{0D108BD9-81ED-4DB2-BD59-A6C34878D82A}">
                    <a16:rowId xmlns:a16="http://schemas.microsoft.com/office/drawing/2014/main" val="3397593075"/>
                  </a:ext>
                </a:extLst>
              </a:tr>
              <a:tr h="2593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dirty="0" smtClean="0"/>
                        <a:t>Plus:</a:t>
                      </a:r>
                      <a:r>
                        <a:rPr lang="en-US" sz="1050" b="0" baseline="0" dirty="0" smtClean="0"/>
                        <a:t> </a:t>
                      </a:r>
                      <a:r>
                        <a:rPr lang="en-US" sz="1050" b="0" dirty="0" smtClean="0"/>
                        <a:t>True-up Adjustment with Interest</a:t>
                      </a:r>
                      <a:endParaRPr lang="en-US" sz="1050" dirty="0" smtClean="0"/>
                    </a:p>
                  </a:txBody>
                  <a:tcPr>
                    <a:lnB w="12700" cap="flat" cmpd="sng" algn="ctr">
                      <a:solidFill>
                        <a:schemeClr val="tx1"/>
                      </a:solidFill>
                      <a:prstDash val="solid"/>
                      <a:round/>
                      <a:headEnd type="none" w="med" len="med"/>
                      <a:tailEnd type="none" w="med" len="med"/>
                    </a:lnB>
                  </a:tcPr>
                </a:tc>
                <a:tc>
                  <a:txBody>
                    <a:bodyPr/>
                    <a:lstStyle/>
                    <a:p>
                      <a:pPr algn="ctr"/>
                      <a:r>
                        <a:rPr lang="en-US" sz="1050" b="0" dirty="0" smtClean="0"/>
                        <a:t> 0 </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31574021"/>
                  </a:ext>
                </a:extLst>
              </a:tr>
              <a:tr h="380177">
                <a:tc>
                  <a:txBody>
                    <a:bodyPr/>
                    <a:lstStyle/>
                    <a:p>
                      <a:pPr algn="l"/>
                      <a:r>
                        <a:rPr lang="en-US" sz="1050" b="1" dirty="0" smtClean="0"/>
                        <a:t>Net Revenue</a:t>
                      </a:r>
                      <a:r>
                        <a:rPr lang="en-US" sz="1050" b="1" baseline="0" dirty="0" smtClean="0"/>
                        <a:t> Requirement</a:t>
                      </a:r>
                      <a:endParaRPr lang="en-US" sz="1050" b="1" baseline="30000" dirty="0"/>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1050" b="1" dirty="0" smtClean="0"/>
                        <a:t>23,418,921</a:t>
                      </a:r>
                      <a:endParaRPr lang="en-US" sz="1050" b="1" dirty="0"/>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854090331"/>
                  </a:ext>
                </a:extLst>
              </a:tr>
            </a:tbl>
          </a:graphicData>
        </a:graphic>
      </p:graphicFrame>
      <p:sp>
        <p:nvSpPr>
          <p:cNvPr id="10" name="TextBox 9"/>
          <p:cNvSpPr txBox="1"/>
          <p:nvPr/>
        </p:nvSpPr>
        <p:spPr>
          <a:xfrm>
            <a:off x="342900" y="5747519"/>
            <a:ext cx="8210896" cy="513088"/>
          </a:xfrm>
          <a:prstGeom prst="rect">
            <a:avLst/>
          </a:prstGeom>
          <a:noFill/>
        </p:spPr>
        <p:txBody>
          <a:bodyPr wrap="square" lIns="0" tIns="0" rIns="0" bIns="0" rtlCol="0">
            <a:noAutofit/>
          </a:bodyPr>
          <a:lstStyle/>
          <a:p>
            <a:endParaRPr lang="en-US" sz="1200" baseline="30000" dirty="0" smtClean="0"/>
          </a:p>
          <a:p>
            <a:endParaRPr lang="en-US" sz="1200" baseline="30000" dirty="0"/>
          </a:p>
          <a:p>
            <a:r>
              <a:rPr lang="en-US" sz="1200" baseline="30000" dirty="0" smtClean="0"/>
              <a:t>1</a:t>
            </a:r>
            <a:r>
              <a:rPr lang="en-US" sz="1200" dirty="0" smtClean="0"/>
              <a:t> Refer to Weighted Average Cost of Capital (WACC) calculation for projection provided in separate slide.</a:t>
            </a:r>
          </a:p>
          <a:p>
            <a:endParaRPr lang="en-US" sz="1200" dirty="0" smtClean="0"/>
          </a:p>
        </p:txBody>
      </p:sp>
    </p:spTree>
    <p:extLst>
      <p:ext uri="{BB962C8B-B14F-4D97-AF65-F5344CB8AC3E}">
        <p14:creationId xmlns:p14="http://schemas.microsoft.com/office/powerpoint/2010/main" val="1440520335"/>
      </p:ext>
    </p:extLst>
  </p:cSld>
  <p:clrMapOvr>
    <a:masterClrMapping/>
  </p:clrMapOvr>
  <p:timing>
    <p:tnLst>
      <p:par>
        <p:cTn id="1" dur="indefinite" restart="never" nodeType="tmRoot"/>
      </p:par>
    </p:tnLst>
  </p:timing>
</p:sld>
</file>

<file path=ppt/theme/theme1.xml><?xml version="1.0" encoding="utf-8"?>
<a:theme xmlns:a="http://schemas.openxmlformats.org/drawingml/2006/main" name="EVR for LS Power Template">
  <a:themeElements>
    <a:clrScheme name="LSPower Colours 1 Mixed">
      <a:dk1>
        <a:sysClr val="windowText" lastClr="000000"/>
      </a:dk1>
      <a:lt1>
        <a:sysClr val="window" lastClr="FFFFFF"/>
      </a:lt1>
      <a:dk2>
        <a:srgbClr val="003B5C"/>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28575" cap="flat" cmpd="sng" algn="ctr">
          <a:noFill/>
          <a:prstDash val="solid"/>
          <a:miter lim="800000"/>
          <a:headEnd type="none" w="med" len="med"/>
          <a:tailEnd type="none" w="med" len="med"/>
        </a:ln>
        <a:effectLst/>
      </a:spPr>
      <a:bodyPr vert="horz" wrap="square" lIns="91429" tIns="45715" rIns="91429" bIns="45715" numCol="1" rtlCol="0" anchor="ctr" anchorCtr="0" compatLnSpc="1">
        <a:prstTxWarp prst="textNoShape">
          <a:avLst/>
        </a:prstTxWarp>
        <a:noAutofit/>
      </a:bodyPr>
      <a:lstStyle>
        <a:defPPr algn="ctr" fontAlgn="base">
          <a:lnSpc>
            <a:spcPct val="90000"/>
          </a:lnSpc>
          <a:spcAft>
            <a:spcPct val="0"/>
          </a:spcAft>
          <a:buClr>
            <a:schemeClr val="accent2"/>
          </a:buClr>
          <a:buSzPct val="90000"/>
          <a:defRPr sz="1400" b="1">
            <a:solidFill>
              <a:schemeClr val="bg1"/>
            </a:solidFill>
            <a:latin typeface="+mj-lt"/>
          </a:defRPr>
        </a:defPPr>
      </a:lstStyle>
    </a:spDef>
    <a:txDef>
      <a:spPr>
        <a:noFill/>
      </a:spPr>
      <a:bodyPr wrap="square" lIns="0" tIns="0" rIns="0" bIns="0" rtlCol="0">
        <a:noAutofit/>
      </a:bodyPr>
      <a:lstStyle>
        <a:defPPr>
          <a:defRPr sz="1400" dirty="0" smtClean="0">
            <a:solidFill>
              <a:schemeClr val="tx2"/>
            </a:solidFill>
          </a:defRPr>
        </a:defPPr>
      </a:lstStyle>
    </a:txDef>
  </a:objectDefaults>
  <a:extraClrSchemeLst/>
  <a:extLst>
    <a:ext uri="{05A4C25C-085E-4340-85A3-A5531E510DB2}">
      <thm15:themeFamily xmlns:thm15="http://schemas.microsoft.com/office/thememl/2012/main" name="EVR for LS Power Template (003)" id="{656D0B8C-F1DB-43A7-823B-36B1E19FCDAC}" vid="{0D35C70F-CC7C-48F6-875E-CE9AF70A3047}"/>
    </a:ext>
  </a:extLst>
</a:theme>
</file>

<file path=ppt/theme/theme2.xml><?xml version="1.0" encoding="utf-8"?>
<a:theme xmlns:a="http://schemas.openxmlformats.org/drawingml/2006/main" name="Office Theme">
  <a:themeElements>
    <a:clrScheme name="Custom 11">
      <a:dk1>
        <a:srgbClr val="000000"/>
      </a:dk1>
      <a:lt1>
        <a:srgbClr val="FFFFFF"/>
      </a:lt1>
      <a:dk2>
        <a:srgbClr val="63666A"/>
      </a:dk2>
      <a:lt2>
        <a:srgbClr val="ED8B00"/>
      </a:lt2>
      <a:accent1>
        <a:srgbClr val="A89968"/>
      </a:accent1>
      <a:accent2>
        <a:srgbClr val="6D712E"/>
      </a:accent2>
      <a:accent3>
        <a:srgbClr val="BFB800"/>
      </a:accent3>
      <a:accent4>
        <a:srgbClr val="003DA5"/>
      </a:accent4>
      <a:accent5>
        <a:srgbClr val="F6BE00"/>
      </a:accent5>
      <a:accent6>
        <a:srgbClr val="582C83"/>
      </a:accent6>
      <a:hlink>
        <a:srgbClr val="A20067"/>
      </a:hlink>
      <a:folHlink>
        <a:srgbClr val="A8996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ustom 10">
      <a:dk1>
        <a:sysClr val="windowText" lastClr="000000"/>
      </a:dk1>
      <a:lt1>
        <a:sysClr val="window" lastClr="FFFFFF"/>
      </a:lt1>
      <a:dk2>
        <a:srgbClr val="63666A"/>
      </a:dk2>
      <a:lt2>
        <a:srgbClr val="ED8B00"/>
      </a:lt2>
      <a:accent1>
        <a:srgbClr val="A89968"/>
      </a:accent1>
      <a:accent2>
        <a:srgbClr val="6D712E"/>
      </a:accent2>
      <a:accent3>
        <a:srgbClr val="BFB800"/>
      </a:accent3>
      <a:accent4>
        <a:srgbClr val="003DA5"/>
      </a:accent4>
      <a:accent5>
        <a:srgbClr val="F6BE00"/>
      </a:accent5>
      <a:accent6>
        <a:srgbClr val="582C83"/>
      </a:accent6>
      <a:hlink>
        <a:srgbClr val="A20067"/>
      </a:hlink>
      <a:folHlink>
        <a:srgbClr val="A8996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50A98202EDD5D49BA9D5E6E06EB4B75" ma:contentTypeVersion="1" ma:contentTypeDescription="Create a new document." ma:contentTypeScope="" ma:versionID="848d6fff49523a23be1f000a03ca5b54">
  <xsd:schema xmlns:xsd="http://www.w3.org/2001/XMLSchema" xmlns:xs="http://www.w3.org/2001/XMLSchema" xmlns:p="http://schemas.microsoft.com/office/2006/metadata/properties" xmlns:ns1="http://schemas.microsoft.com/sharepoint/v3" targetNamespace="http://schemas.microsoft.com/office/2006/metadata/properties" ma:root="true" ma:fieldsID="ef2aa9ed40e72a78c3822fc753b43e8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3CCCD7F6-0AB4-48B9-A6D3-94E830AE7B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2A36FCB-C010-48A7-867F-3E13297A7C3F}">
  <ds:schemaRefs>
    <ds:schemaRef ds:uri="http://schemas.microsoft.com/sharepoint/v3/contenttype/forms"/>
  </ds:schemaRefs>
</ds:datastoreItem>
</file>

<file path=customXml/itemProps3.xml><?xml version="1.0" encoding="utf-8"?>
<ds:datastoreItem xmlns:ds="http://schemas.openxmlformats.org/officeDocument/2006/customXml" ds:itemID="{8DBB5935-92DE-452F-8923-86A05AD2AFB4}">
  <ds:schemaRefs>
    <ds:schemaRef ds:uri="http://schemas.microsoft.com/office/2006/metadata/properties"/>
    <ds:schemaRef ds:uri="http://schemas.microsoft.com/office/infopath/2007/PartnerControls"/>
    <ds:schemaRef ds:uri="http://purl.org/dc/dcmitype/"/>
    <ds:schemaRef ds:uri="http://schemas.openxmlformats.org/package/2006/metadata/core-properties"/>
    <ds:schemaRef ds:uri="http://schemas.microsoft.com/office/2006/documentManagement/types"/>
    <ds:schemaRef ds:uri="http://schemas.microsoft.com/sharepoint/v3"/>
    <ds:schemaRef ds:uri="http://www.w3.org/XML/1998/namespace"/>
    <ds:schemaRef ds:uri="http://purl.org/dc/term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EVR for LS Power Template</Template>
  <TotalTime>40509</TotalTime>
  <Words>1354</Words>
  <Application>Microsoft Office PowerPoint</Application>
  <PresentationFormat>On-screen Show (4:3)</PresentationFormat>
  <Paragraphs>166</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Adobe Devanagari</vt:lpstr>
      <vt:lpstr>Calibri</vt:lpstr>
      <vt:lpstr>Arial</vt:lpstr>
      <vt:lpstr>Wingdings</vt:lpstr>
      <vt:lpstr>Arial Narrow</vt:lpstr>
      <vt:lpstr>EVR for LS Power Template</vt:lpstr>
      <vt:lpstr>PowerPoint Presentation</vt:lpstr>
      <vt:lpstr>Outline</vt:lpstr>
      <vt:lpstr>Background</vt:lpstr>
      <vt:lpstr>Background – General</vt:lpstr>
      <vt:lpstr>Background – Regulatory</vt:lpstr>
      <vt:lpstr>Formula Rate Timeline</vt:lpstr>
      <vt:lpstr>Formula Rate Timeline </vt:lpstr>
      <vt:lpstr>Annual Projected Net Revenue Requirement Cost Containment and Risk Sharing Mechanisms</vt:lpstr>
      <vt:lpstr>Projected Revenue Requirement Summary</vt:lpstr>
      <vt:lpstr>WACC </vt:lpstr>
      <vt:lpstr>Cost Containment/Risk Sharing Mechanisms</vt:lpstr>
      <vt:lpstr>Cost Containment /Risk Sharing Mechanisms</vt:lpstr>
      <vt:lpstr>Discussion</vt:lpstr>
      <vt:lpstr>Appendix</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LS Power</dc:creator>
  <cp:lastModifiedBy>Nicholas Schavrien</cp:lastModifiedBy>
  <cp:revision>825</cp:revision>
  <cp:lastPrinted>2017-12-14T23:05:05Z</cp:lastPrinted>
  <dcterms:created xsi:type="dcterms:W3CDTF">2017-07-24T21:46:46Z</dcterms:created>
  <dcterms:modified xsi:type="dcterms:W3CDTF">2021-11-10T19:24:32Z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0x010100E50A98202EDD5D49BA9D5E6E06EB4B75</vt:lpwstr>
  </property>
</Properties>
</file>